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144000" cy="6858000" type="screen4x3"/>
  <p:notesSz cx="6797675" cy="9926638"/>
  <p:defaultTextStyle>
    <a:lvl1pPr marL="0" algn="l" rtl="0" latinLnBrk="0"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 autoAdjust="0"/>
    <p:restoredTop sz="94730" autoAdjust="0"/>
  </p:normalViewPr>
  <p:slideViewPr>
    <p:cSldViewPr>
      <p:cViewPr>
        <p:scale>
          <a:sx n="100" d="100"/>
          <a:sy n="100" d="100"/>
        </p:scale>
        <p:origin x="-1230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2598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0CCC2-661A-427E-82E9-E980C06F2A0F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1CADE-AEED-4DDE-BD69-A5AAEAA37E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723A9FA1-3575-4E92-A1E6-2209F0D1F4DE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BE1EF58-0341-4939-9227-899A80B03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1EF58-0341-4939-9227-899A80B0358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3440A-D04E-4FB0-ACBB-D1FD42651063}" type="datetime1">
              <a:rPr lang="en-US" smtClean="0"/>
              <a:pPr/>
              <a:t>10/17/2013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715304" cy="50006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latin typeface="Times" pitchFamily="18" charset="0"/>
              </a:rPr>
              <a:t>Organigrama</a:t>
            </a:r>
            <a:r>
              <a:rPr lang="en-US" sz="2400" b="1" dirty="0" smtClean="0">
                <a:latin typeface="Times" pitchFamily="18" charset="0"/>
              </a:rPr>
              <a:t> </a:t>
            </a:r>
            <a:r>
              <a:rPr lang="en-US" sz="2400" b="1" dirty="0" err="1" smtClean="0">
                <a:latin typeface="Times" pitchFamily="18" charset="0"/>
              </a:rPr>
              <a:t>Direc</a:t>
            </a:r>
            <a:r>
              <a:rPr lang="ro-RO" sz="2400" b="1" dirty="0" smtClean="0">
                <a:latin typeface="Times" pitchFamily="18" charset="0"/>
              </a:rPr>
              <a:t>ţiei de Evidenţă a Persoanelor</a:t>
            </a:r>
            <a:endParaRPr lang="en-US" sz="2400" b="1" dirty="0">
              <a:latin typeface="Times" pitchFamily="18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563888" y="1556793"/>
            <a:ext cx="1512168" cy="720080"/>
          </a:xfrm>
          <a:custGeom>
            <a:avLst/>
            <a:gdLst>
              <a:gd name="connsiteX0" fmla="*/ 0 w 1127698"/>
              <a:gd name="connsiteY0" fmla="*/ 0 h 479950"/>
              <a:gd name="connsiteX1" fmla="*/ 1127698 w 1127698"/>
              <a:gd name="connsiteY1" fmla="*/ 0 h 479950"/>
              <a:gd name="connsiteX2" fmla="*/ 1127698 w 1127698"/>
              <a:gd name="connsiteY2" fmla="*/ 479950 h 479950"/>
              <a:gd name="connsiteX3" fmla="*/ 0 w 1127698"/>
              <a:gd name="connsiteY3" fmla="*/ 479950 h 479950"/>
              <a:gd name="connsiteX4" fmla="*/ 0 w 1127698"/>
              <a:gd name="connsiteY4" fmla="*/ 0 h 47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698" h="479950">
                <a:moveTo>
                  <a:pt x="0" y="0"/>
                </a:moveTo>
                <a:lnTo>
                  <a:pt x="1127698" y="0"/>
                </a:lnTo>
                <a:lnTo>
                  <a:pt x="1127698" y="479950"/>
                </a:lnTo>
                <a:lnTo>
                  <a:pt x="0" y="4799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200" b="1" kern="1200" dirty="0" smtClean="0">
                <a:solidFill>
                  <a:schemeClr val="tx1"/>
                </a:solidFill>
              </a:rPr>
              <a:t>Consiliul Local </a:t>
            </a:r>
            <a:r>
              <a:rPr lang="ro-RO" sz="1200" b="1" kern="1200" smtClean="0">
                <a:solidFill>
                  <a:schemeClr val="tx1"/>
                </a:solidFill>
              </a:rPr>
              <a:t>al  Municipiului   Timişoara</a:t>
            </a:r>
            <a:endParaRPr lang="en-US" sz="1200" b="1" kern="1200" dirty="0">
              <a:solidFill>
                <a:schemeClr val="tx1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2143108" y="4143380"/>
            <a:ext cx="1030375" cy="642942"/>
          </a:xfrm>
          <a:custGeom>
            <a:avLst/>
            <a:gdLst>
              <a:gd name="connsiteX0" fmla="*/ 0 w 1537022"/>
              <a:gd name="connsiteY0" fmla="*/ 0 h 768511"/>
              <a:gd name="connsiteX1" fmla="*/ 1537022 w 1537022"/>
              <a:gd name="connsiteY1" fmla="*/ 0 h 768511"/>
              <a:gd name="connsiteX2" fmla="*/ 1537022 w 1537022"/>
              <a:gd name="connsiteY2" fmla="*/ 768511 h 768511"/>
              <a:gd name="connsiteX3" fmla="*/ 0 w 1537022"/>
              <a:gd name="connsiteY3" fmla="*/ 768511 h 768511"/>
              <a:gd name="connsiteX4" fmla="*/ 0 w 1537022"/>
              <a:gd name="connsiteY4" fmla="*/ 0 h 76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7022" h="768511">
                <a:moveTo>
                  <a:pt x="0" y="0"/>
                </a:moveTo>
                <a:lnTo>
                  <a:pt x="1537022" y="0"/>
                </a:lnTo>
                <a:lnTo>
                  <a:pt x="1537022" y="768511"/>
                </a:lnTo>
                <a:lnTo>
                  <a:pt x="0" y="7685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kern="1200" dirty="0" smtClean="0">
                <a:solidFill>
                  <a:schemeClr val="tx1"/>
                </a:solidFill>
              </a:rPr>
              <a:t>Serviciul Evidenţa Persoanelor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1+22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28596" y="4143380"/>
            <a:ext cx="1029601" cy="642942"/>
          </a:xfrm>
          <a:custGeom>
            <a:avLst/>
            <a:gdLst>
              <a:gd name="connsiteX0" fmla="*/ 0 w 1537022"/>
              <a:gd name="connsiteY0" fmla="*/ 0 h 768511"/>
              <a:gd name="connsiteX1" fmla="*/ 1537022 w 1537022"/>
              <a:gd name="connsiteY1" fmla="*/ 0 h 768511"/>
              <a:gd name="connsiteX2" fmla="*/ 1537022 w 1537022"/>
              <a:gd name="connsiteY2" fmla="*/ 768511 h 768511"/>
              <a:gd name="connsiteX3" fmla="*/ 0 w 1537022"/>
              <a:gd name="connsiteY3" fmla="*/ 768511 h 768511"/>
              <a:gd name="connsiteX4" fmla="*/ 0 w 1537022"/>
              <a:gd name="connsiteY4" fmla="*/ 0 h 76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7022" h="768511">
                <a:moveTo>
                  <a:pt x="0" y="0"/>
                </a:moveTo>
                <a:lnTo>
                  <a:pt x="1537022" y="0"/>
                </a:lnTo>
                <a:lnTo>
                  <a:pt x="1537022" y="768511"/>
                </a:lnTo>
                <a:lnTo>
                  <a:pt x="0" y="7685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33020" tIns="33020" rIns="33020" bIns="33020" numCol="1" spcCol="1270" anchor="ctr" anchorCtr="0">
            <a:noAutofit/>
          </a:bodyPr>
          <a:lstStyle/>
          <a:p>
            <a:pPr lvl="0" algn="ctr" defTabSz="2311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Serviciul</a:t>
            </a:r>
            <a:r>
              <a:rPr lang="en-US" sz="1000" b="1" kern="1200" dirty="0" smtClean="0">
                <a:solidFill>
                  <a:schemeClr val="tx1"/>
                </a:solidFill>
              </a:rPr>
              <a:t> Stare Civil</a:t>
            </a:r>
            <a:r>
              <a:rPr lang="ro-RO" sz="1000" b="1" kern="1200" dirty="0" smtClean="0">
                <a:solidFill>
                  <a:schemeClr val="tx1"/>
                </a:solidFill>
              </a:rPr>
              <a:t>ă</a:t>
            </a:r>
          </a:p>
          <a:p>
            <a:pPr lvl="0" algn="ctr" defTabSz="2311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</a:t>
            </a:r>
            <a:r>
              <a:rPr lang="en-US" sz="1000" b="1" dirty="0" smtClean="0">
                <a:solidFill>
                  <a:schemeClr val="tx1"/>
                </a:solidFill>
              </a:rPr>
              <a:t>16</a:t>
            </a:r>
            <a:endParaRPr lang="ro-RO" sz="1000" b="1" kern="1200" dirty="0">
              <a:solidFill>
                <a:schemeClr val="tx1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3563888" y="2564905"/>
            <a:ext cx="1512168" cy="720079"/>
          </a:xfrm>
          <a:custGeom>
            <a:avLst/>
            <a:gdLst>
              <a:gd name="connsiteX0" fmla="*/ 0 w 1042316"/>
              <a:gd name="connsiteY0" fmla="*/ 0 h 468261"/>
              <a:gd name="connsiteX1" fmla="*/ 1042316 w 1042316"/>
              <a:gd name="connsiteY1" fmla="*/ 0 h 468261"/>
              <a:gd name="connsiteX2" fmla="*/ 1042316 w 1042316"/>
              <a:gd name="connsiteY2" fmla="*/ 468261 h 468261"/>
              <a:gd name="connsiteX3" fmla="*/ 0 w 1042316"/>
              <a:gd name="connsiteY3" fmla="*/ 468261 h 468261"/>
              <a:gd name="connsiteX4" fmla="*/ 0 w 1042316"/>
              <a:gd name="connsiteY4" fmla="*/ 0 h 468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316" h="468261">
                <a:moveTo>
                  <a:pt x="0" y="0"/>
                </a:moveTo>
                <a:lnTo>
                  <a:pt x="1042316" y="0"/>
                </a:lnTo>
                <a:lnTo>
                  <a:pt x="1042316" y="468261"/>
                </a:lnTo>
                <a:lnTo>
                  <a:pt x="0" y="4682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9685" tIns="19685" rIns="19685" bIns="19685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o-RO" sz="3100" kern="1200" dirty="0">
              <a:solidFill>
                <a:schemeClr val="tx1"/>
              </a:solidFill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000628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Biroul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ro-RO" sz="900" b="1" kern="1200" dirty="0" smtClean="0">
                <a:solidFill>
                  <a:schemeClr val="tx1"/>
                </a:solidFill>
              </a:rPr>
              <a:t>Juridic Resurse Umane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ro-RO" sz="900" b="1" dirty="0" smtClean="0">
                <a:solidFill>
                  <a:schemeClr val="tx1"/>
                </a:solidFill>
              </a:rPr>
              <a:t>Comunicare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smtClean="0">
                <a:solidFill>
                  <a:schemeClr val="tx1"/>
                </a:solidFill>
              </a:rPr>
              <a:t>1+5</a:t>
            </a:r>
            <a:endParaRPr lang="ro-RO" sz="900" b="1" kern="1200" dirty="0" smtClean="0">
              <a:solidFill>
                <a:schemeClr val="tx1"/>
              </a:solidFill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1357290" y="5057340"/>
            <a:ext cx="1029600" cy="603908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kern="1200" dirty="0" smtClean="0">
                <a:solidFill>
                  <a:schemeClr val="tx1"/>
                </a:solidFill>
              </a:rPr>
              <a:t>Biroul Acte de Identitate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</a:t>
            </a:r>
            <a:r>
              <a:rPr lang="en-US" sz="1000" b="1" dirty="0" smtClean="0">
                <a:solidFill>
                  <a:schemeClr val="tx1"/>
                </a:solidFill>
              </a:rPr>
              <a:t>17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857488" y="5057340"/>
            <a:ext cx="1029600" cy="603908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ro-RO" sz="1000" b="1" kern="1200" dirty="0" smtClean="0">
                <a:solidFill>
                  <a:schemeClr val="tx1"/>
                </a:solidFill>
              </a:rPr>
              <a:t> Verificări Furnizări Date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4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6228184" y="5157192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ro-RO" sz="900" b="1" kern="1200" dirty="0" smtClean="0">
                <a:solidFill>
                  <a:schemeClr val="tx1"/>
                </a:solidFill>
              </a:rPr>
              <a:t> Buget Contabilitate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5</a:t>
            </a:r>
            <a:endParaRPr lang="en-US" sz="900" b="1" kern="1200" dirty="0">
              <a:solidFill>
                <a:schemeClr val="tx1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7452320" y="5157192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en-US" sz="1000" b="1" kern="1200" dirty="0" smtClean="0">
                <a:solidFill>
                  <a:schemeClr val="tx1"/>
                </a:solidFill>
              </a:rPr>
              <a:t> </a:t>
            </a:r>
            <a:r>
              <a:rPr lang="ro-RO" sz="1000" b="1" kern="1200" dirty="0" smtClean="0">
                <a:solidFill>
                  <a:schemeClr val="tx1"/>
                </a:solidFill>
              </a:rPr>
              <a:t>Administrativ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 smtClean="0">
                <a:solidFill>
                  <a:schemeClr val="tx1"/>
                </a:solidFill>
              </a:rPr>
              <a:t>5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142232" y="24208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3928489" y="3642745"/>
            <a:ext cx="715519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28662" y="4000504"/>
            <a:ext cx="4572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857224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2571736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5429256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857356" y="4914464"/>
            <a:ext cx="15001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1785918" y="498590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3286116" y="498590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571736" y="4857760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7308874" y="407650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500694" y="4000504"/>
            <a:ext cx="1808180" cy="1588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3528" y="980728"/>
            <a:ext cx="3176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b="1" dirty="0" smtClean="0"/>
              <a:t>Consiliul Local al Municipiului Timişoara</a:t>
            </a:r>
          </a:p>
          <a:p>
            <a:r>
              <a:rPr lang="ro-RO" sz="1200" b="1" dirty="0" smtClean="0"/>
              <a:t>Anexa nr.  2  la  HCL nr. ______</a:t>
            </a:r>
            <a:r>
              <a:rPr lang="en-US" sz="1200" b="1" dirty="0" smtClean="0"/>
              <a:t> din </a:t>
            </a:r>
            <a:r>
              <a:rPr lang="ro-RO" sz="1200" b="1" dirty="0" smtClean="0"/>
              <a:t>__________           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3568" y="2490281"/>
            <a:ext cx="24482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Total </a:t>
            </a:r>
            <a:r>
              <a:rPr lang="en-US" sz="1100" b="1" dirty="0" err="1" smtClean="0"/>
              <a:t>posturi</a:t>
            </a:r>
            <a:r>
              <a:rPr lang="en-US" sz="1100" b="1" dirty="0" smtClean="0"/>
              <a:t>		 </a:t>
            </a:r>
            <a:r>
              <a:rPr lang="ro-RO" sz="1100" b="1" dirty="0" smtClean="0"/>
              <a:t> </a:t>
            </a:r>
            <a:r>
              <a:rPr lang="en-US" sz="1100" b="1" dirty="0" smtClean="0"/>
              <a:t> 6</a:t>
            </a:r>
            <a:r>
              <a:rPr lang="ro-RO" sz="1100" b="1" dirty="0" smtClean="0"/>
              <a:t>0</a:t>
            </a:r>
            <a:endParaRPr lang="en-US" sz="1100" b="1" dirty="0" smtClean="0"/>
          </a:p>
          <a:p>
            <a:r>
              <a:rPr lang="en-US" sz="1100" b="1" dirty="0" err="1" smtClean="0"/>
              <a:t>Func</a:t>
            </a:r>
            <a:r>
              <a:rPr lang="ro-RO" sz="1100" b="1" dirty="0" smtClean="0"/>
              <a:t>ţii publice		   </a:t>
            </a:r>
            <a:r>
              <a:rPr lang="en-US" sz="1100" b="1" dirty="0" smtClean="0"/>
              <a:t>5</a:t>
            </a:r>
            <a:r>
              <a:rPr lang="ro-RO" sz="1100" b="1" dirty="0" smtClean="0"/>
              <a:t>3</a:t>
            </a:r>
          </a:p>
          <a:p>
            <a:r>
              <a:rPr lang="ro-RO" sz="1100" b="1" dirty="0" smtClean="0"/>
              <a:t>    - de conducere	     </a:t>
            </a:r>
            <a:r>
              <a:rPr lang="en-US" sz="1100" b="1" dirty="0" smtClean="0"/>
              <a:t>6</a:t>
            </a:r>
            <a:endParaRPr lang="ro-RO" sz="1100" b="1" dirty="0" smtClean="0"/>
          </a:p>
          <a:p>
            <a:r>
              <a:rPr lang="ro-RO" sz="1100" b="1" dirty="0" smtClean="0"/>
              <a:t>    - de execuţie		   </a:t>
            </a:r>
            <a:r>
              <a:rPr lang="en-US" sz="1100" b="1" dirty="0" smtClean="0"/>
              <a:t>4</a:t>
            </a:r>
            <a:r>
              <a:rPr lang="ro-RO" sz="1100" b="1" dirty="0" smtClean="0"/>
              <a:t>7</a:t>
            </a:r>
          </a:p>
          <a:p>
            <a:r>
              <a:rPr lang="en-US" sz="1100" b="1" dirty="0" err="1" smtClean="0"/>
              <a:t>Func</a:t>
            </a:r>
            <a:r>
              <a:rPr lang="ro-RO" sz="1100" b="1" dirty="0" smtClean="0"/>
              <a:t>ţii contractuale de execuţie  </a:t>
            </a:r>
            <a:r>
              <a:rPr lang="en-US" sz="1100" b="1" dirty="0" smtClean="0"/>
              <a:t>  7</a:t>
            </a:r>
            <a:endParaRPr lang="ro-RO" sz="1100" b="1" dirty="0" smtClean="0"/>
          </a:p>
        </p:txBody>
      </p:sp>
      <p:sp>
        <p:nvSpPr>
          <p:cNvPr id="47" name="Freeform 46"/>
          <p:cNvSpPr/>
          <p:nvPr/>
        </p:nvSpPr>
        <p:spPr>
          <a:xfrm>
            <a:off x="6876256" y="41490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Serviciul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</a:rPr>
              <a:t>Financiar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</a:rPr>
              <a:t>Administrativ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 smtClean="0">
                <a:solidFill>
                  <a:schemeClr val="tx1"/>
                </a:solidFill>
              </a:rPr>
              <a:t>1+1</a:t>
            </a:r>
            <a:r>
              <a:rPr lang="ro-RO" sz="900" b="1" dirty="0" smtClean="0">
                <a:solidFill>
                  <a:schemeClr val="tx1"/>
                </a:solidFill>
              </a:rPr>
              <a:t>0</a:t>
            </a:r>
            <a:endParaRPr lang="en-US" sz="900" b="1" kern="1200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rot="5400000">
            <a:off x="6660802" y="5084614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7884938" y="5084614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732240" y="5013176"/>
            <a:ext cx="12241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7272300" y="4905164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491880" y="256490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Arial Narrow" pitchFamily="34" charset="0"/>
              </a:rPr>
              <a:t>Direc</a:t>
            </a:r>
            <a:r>
              <a:rPr lang="ro-RO" sz="1200" b="1" dirty="0" smtClean="0">
                <a:latin typeface="Arial Narrow" pitchFamily="34" charset="0"/>
              </a:rPr>
              <a:t>ţia de Evidenţă a Persoanelor Timişoara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779912" y="2924944"/>
            <a:ext cx="1080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1000" b="1" dirty="0" smtClean="0">
                <a:latin typeface="Arial Narrow" pitchFamily="34" charset="0"/>
              </a:rPr>
              <a:t>Director executiv</a:t>
            </a:r>
          </a:p>
          <a:p>
            <a:pPr algn="ctr"/>
            <a:r>
              <a:rPr lang="ro-RO" sz="1000" b="1" dirty="0" smtClean="0">
                <a:latin typeface="Arial Narrow" pitchFamily="34" charset="0"/>
              </a:rPr>
              <a:t>1</a:t>
            </a:r>
            <a:endParaRPr lang="en-US" sz="1000" b="1" dirty="0" smtClean="0">
              <a:latin typeface="Arial Narrow" pitchFamily="34" charset="0"/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1043608" y="1700807"/>
            <a:ext cx="1512168" cy="432049"/>
          </a:xfrm>
          <a:custGeom>
            <a:avLst/>
            <a:gdLst>
              <a:gd name="connsiteX0" fmla="*/ 0 w 1042316"/>
              <a:gd name="connsiteY0" fmla="*/ 0 h 468261"/>
              <a:gd name="connsiteX1" fmla="*/ 1042316 w 1042316"/>
              <a:gd name="connsiteY1" fmla="*/ 0 h 468261"/>
              <a:gd name="connsiteX2" fmla="*/ 1042316 w 1042316"/>
              <a:gd name="connsiteY2" fmla="*/ 468261 h 468261"/>
              <a:gd name="connsiteX3" fmla="*/ 0 w 1042316"/>
              <a:gd name="connsiteY3" fmla="*/ 468261 h 468261"/>
              <a:gd name="connsiteX4" fmla="*/ 0 w 1042316"/>
              <a:gd name="connsiteY4" fmla="*/ 0 h 468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316" h="468261">
                <a:moveTo>
                  <a:pt x="0" y="0"/>
                </a:moveTo>
                <a:lnTo>
                  <a:pt x="1042316" y="0"/>
                </a:lnTo>
                <a:lnTo>
                  <a:pt x="1042316" y="468261"/>
                </a:lnTo>
                <a:lnTo>
                  <a:pt x="0" y="4682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9685" tIns="19685" rIns="19685" bIns="19685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>
                <a:solidFill>
                  <a:schemeClr val="tx1"/>
                </a:solidFill>
              </a:rPr>
              <a:t>Primar</a:t>
            </a:r>
            <a:endParaRPr lang="ro-RO" sz="1400" b="1" kern="1200" dirty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555776" y="1916832"/>
            <a:ext cx="9961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57290" y="621508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Director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executiv</a:t>
            </a:r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o-RO" sz="1200" b="1" dirty="0" smtClean="0">
                <a:latin typeface="Times New Roman" pitchFamily="18" charset="0"/>
                <a:cs typeface="Times New Roman" pitchFamily="18" charset="0"/>
              </a:rPr>
              <a:t>ărciatu Vasile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364088" y="6165304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b="1" dirty="0" smtClean="0">
                <a:latin typeface="Times New Roman" pitchFamily="18" charset="0"/>
                <a:cs typeface="Times New Roman" pitchFamily="18" charset="0"/>
              </a:rPr>
              <a:t>Şef birou </a:t>
            </a:r>
          </a:p>
          <a:p>
            <a:pPr algn="ctr"/>
            <a:r>
              <a:rPr lang="ro-RO" sz="1200" b="1" dirty="0" smtClean="0">
                <a:latin typeface="Times New Roman" pitchFamily="18" charset="0"/>
                <a:cs typeface="Times New Roman" pitchFamily="18" charset="0"/>
              </a:rPr>
              <a:t>Marinescu Medina 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3643306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Compartiment Informatica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2</a:t>
            </a:r>
            <a:endParaRPr lang="ro-RO" sz="900" b="1" kern="1200" dirty="0" smtClean="0">
              <a:solidFill>
                <a:schemeClr val="tx1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rot="5400000">
            <a:off x="4071934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</Words>
  <Application>Microsoft Office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Organigrama Direcţiei de Evidenţă a Persoanelor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2009-07-14T14:38:31Z</dcterms:created>
  <dcterms:modified xsi:type="dcterms:W3CDTF">2013-10-17T07:43:04Z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TC101743251033</vt:lpwstr>
  </property>
</Properties>
</file>