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32" r:id="rId1"/>
  </p:sldMasterIdLst>
  <p:notesMasterIdLst>
    <p:notesMasterId r:id="rId3"/>
  </p:notesMasterIdLst>
  <p:handoutMasterIdLst>
    <p:handoutMasterId r:id="rId4"/>
  </p:handoutMasterIdLst>
  <p:sldIdLst>
    <p:sldId id="276" r:id="rId2"/>
  </p:sldIdLst>
  <p:sldSz cx="9144000" cy="6858000" type="screen4x3"/>
  <p:notesSz cx="6797675" cy="9926638"/>
  <p:defaultTextStyle>
    <a:lvl1pPr marL="0" algn="l" rtl="0" latinLnBrk="0">
      <a:defRPr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 autoAdjust="0"/>
    <p:restoredTop sz="94730" autoAdjust="0"/>
  </p:normalViewPr>
  <p:slideViewPr>
    <p:cSldViewPr>
      <p:cViewPr>
        <p:scale>
          <a:sx n="100" d="100"/>
          <a:sy n="100" d="100"/>
        </p:scale>
        <p:origin x="-1230" y="2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98" d="100"/>
          <a:sy n="98" d="100"/>
        </p:scale>
        <p:origin x="-2598" y="-108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F0CCC2-661A-427E-82E9-E980C06F2A0F}" type="datetimeFigureOut">
              <a:rPr lang="en-US" smtClean="0"/>
              <a:pPr/>
              <a:t>10/17/2013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D1CADE-AEED-4DDE-BD69-A5AAEAA37E2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</a:lstStyle>
          <a:p>
            <a:fld id="{723A9FA1-3575-4E92-A1E6-2209F0D1F4DE}" type="datetimeFigureOut">
              <a:rPr lang="en-US" smtClean="0"/>
              <a:pPr/>
              <a:t>10/17/2013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</a:lstStyle>
          <a:p>
            <a:fld id="{ABE1EF58-0341-4939-9227-899A80B0358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E1EF58-0341-4939-9227-899A80B03586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3440A-D04E-4FB0-ACBB-D1FD42651063}" type="datetime1">
              <a:rPr lang="en-US" smtClean="0"/>
              <a:pPr/>
              <a:t>10/17/2013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7EF4D-DD50-400C-9F04-EB20CB99416E}" type="slidenum">
              <a:rPr lang="en-US" sz="2800" smtClean="0">
                <a:solidFill>
                  <a:schemeClr val="tx2"/>
                </a:solidFill>
              </a:rPr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3440A-D04E-4FB0-ACBB-D1FD42651063}" type="datetime1">
              <a:rPr lang="en-US" smtClean="0"/>
              <a:pPr/>
              <a:t>10/17/2013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7EF4D-DD50-400C-9F04-EB20CB99416E}" type="slidenum">
              <a:rPr lang="en-US" sz="2800" smtClean="0">
                <a:solidFill>
                  <a:schemeClr val="tx2"/>
                </a:solidFill>
              </a:rPr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3440A-D04E-4FB0-ACBB-D1FD42651063}" type="datetime1">
              <a:rPr lang="en-US" smtClean="0"/>
              <a:pPr/>
              <a:t>10/17/2013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7EF4D-DD50-400C-9F04-EB20CB99416E}" type="slidenum">
              <a:rPr lang="en-US" sz="2800" smtClean="0">
                <a:solidFill>
                  <a:schemeClr val="tx2"/>
                </a:solidFill>
              </a:rPr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3440A-D04E-4FB0-ACBB-D1FD42651063}" type="datetime1">
              <a:rPr lang="en-US" smtClean="0"/>
              <a:pPr/>
              <a:t>10/17/2013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7EF4D-DD50-400C-9F04-EB20CB99416E}" type="slidenum">
              <a:rPr lang="en-US" sz="2800" smtClean="0">
                <a:solidFill>
                  <a:schemeClr val="tx2"/>
                </a:solidFill>
              </a:rPr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FADA7-12A5-4168-87FD-0A7BA931419B}" type="datetime1">
              <a:rPr lang="en-US" smtClean="0"/>
              <a:pPr/>
              <a:t>10/17/2013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442B7-F7A6-44F5-A940-BF91B5A1AE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C5A2C-8CF9-418C-929E-59F23F70E5F3}" type="datetime1">
              <a:rPr lang="en-US" smtClean="0"/>
              <a:pPr/>
              <a:t>10/17/2013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442B7-F7A6-44F5-A940-BF91B5A1AE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69BAF-DF50-49A9-A24B-E772F34D4EE8}" type="datetime1">
              <a:rPr lang="en-US" smtClean="0"/>
              <a:pPr/>
              <a:t>10/17/2013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442B7-F7A6-44F5-A940-BF91B5A1AE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29F9C-0FE7-4725-BBF1-3A439DEFF6B8}" type="datetime1">
              <a:rPr lang="en-US" smtClean="0"/>
              <a:pPr/>
              <a:t>10/17/2013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442B7-F7A6-44F5-A940-BF91B5A1AE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92ABE-290F-4556-9BE6-EA283C4356C3}" type="datetime1">
              <a:rPr lang="en-US" smtClean="0"/>
              <a:pPr/>
              <a:t>10/17/2013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442B7-F7A6-44F5-A940-BF91B5A1AE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37221-B4EC-499E-8F13-52A4FCD99E36}" type="datetime1">
              <a:rPr lang="en-US" smtClean="0"/>
              <a:pPr/>
              <a:t>10/17/2013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442B7-F7A6-44F5-A940-BF91B5A1AE3C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F042D-FBEA-40C8-ACF1-388DE857BC66}" type="datetime1">
              <a:rPr lang="en-US" smtClean="0"/>
              <a:pPr/>
              <a:t>10/17/2013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442B7-F7A6-44F5-A940-BF91B5A1AE3C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33440A-D04E-4FB0-ACBB-D1FD42651063}" type="datetime1">
              <a:rPr lang="en-US" smtClean="0"/>
              <a:pPr/>
              <a:t>10/17/2013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C7EF4D-DD50-400C-9F04-EB20CB99416E}" type="slidenum">
              <a:rPr lang="en-US" sz="2800" smtClean="0">
                <a:solidFill>
                  <a:schemeClr val="tx2"/>
                </a:solidFill>
              </a:rPr>
              <a:pPr/>
              <a:t>‹#›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5786" y="357166"/>
            <a:ext cx="7715304" cy="500066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err="1" smtClean="0">
                <a:latin typeface="Times" pitchFamily="18" charset="0"/>
              </a:rPr>
              <a:t>Organigrama</a:t>
            </a:r>
            <a:r>
              <a:rPr lang="en-US" sz="2400" b="1" dirty="0" smtClean="0">
                <a:latin typeface="Times" pitchFamily="18" charset="0"/>
              </a:rPr>
              <a:t> </a:t>
            </a:r>
            <a:r>
              <a:rPr lang="en-US" sz="2400" b="1" dirty="0" err="1" smtClean="0">
                <a:latin typeface="Times" pitchFamily="18" charset="0"/>
              </a:rPr>
              <a:t>Direc</a:t>
            </a:r>
            <a:r>
              <a:rPr lang="ro-RO" sz="2400" b="1" dirty="0" smtClean="0">
                <a:latin typeface="Times" pitchFamily="18" charset="0"/>
              </a:rPr>
              <a:t>ţiei de Evidenţă a Persoanelor</a:t>
            </a:r>
            <a:endParaRPr lang="en-US" sz="2400" b="1" dirty="0">
              <a:latin typeface="Times" pitchFamily="18" charset="0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3563888" y="1556793"/>
            <a:ext cx="1512168" cy="720080"/>
          </a:xfrm>
          <a:custGeom>
            <a:avLst/>
            <a:gdLst>
              <a:gd name="connsiteX0" fmla="*/ 0 w 1127698"/>
              <a:gd name="connsiteY0" fmla="*/ 0 h 479950"/>
              <a:gd name="connsiteX1" fmla="*/ 1127698 w 1127698"/>
              <a:gd name="connsiteY1" fmla="*/ 0 h 479950"/>
              <a:gd name="connsiteX2" fmla="*/ 1127698 w 1127698"/>
              <a:gd name="connsiteY2" fmla="*/ 479950 h 479950"/>
              <a:gd name="connsiteX3" fmla="*/ 0 w 1127698"/>
              <a:gd name="connsiteY3" fmla="*/ 479950 h 479950"/>
              <a:gd name="connsiteX4" fmla="*/ 0 w 1127698"/>
              <a:gd name="connsiteY4" fmla="*/ 0 h 479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7698" h="479950">
                <a:moveTo>
                  <a:pt x="0" y="0"/>
                </a:moveTo>
                <a:lnTo>
                  <a:pt x="1127698" y="0"/>
                </a:lnTo>
                <a:lnTo>
                  <a:pt x="1127698" y="479950"/>
                </a:lnTo>
                <a:lnTo>
                  <a:pt x="0" y="47995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o-RO" sz="1200" b="1" kern="1200" dirty="0" smtClean="0">
                <a:solidFill>
                  <a:schemeClr val="tx1"/>
                </a:solidFill>
              </a:rPr>
              <a:t>Consiliul Local </a:t>
            </a:r>
            <a:r>
              <a:rPr lang="ro-RO" sz="1200" b="1" kern="1200" smtClean="0">
                <a:solidFill>
                  <a:schemeClr val="tx1"/>
                </a:solidFill>
              </a:rPr>
              <a:t>al  Municipiului   Timişoara</a:t>
            </a:r>
            <a:endParaRPr lang="en-US" sz="1200" b="1" kern="1200" dirty="0">
              <a:solidFill>
                <a:schemeClr val="tx1"/>
              </a:solidFill>
            </a:endParaRPr>
          </a:p>
        </p:txBody>
      </p:sp>
      <p:sp>
        <p:nvSpPr>
          <p:cNvPr id="18" name="Freeform 17"/>
          <p:cNvSpPr/>
          <p:nvPr/>
        </p:nvSpPr>
        <p:spPr>
          <a:xfrm>
            <a:off x="2143108" y="4143380"/>
            <a:ext cx="1030375" cy="642942"/>
          </a:xfrm>
          <a:custGeom>
            <a:avLst/>
            <a:gdLst>
              <a:gd name="connsiteX0" fmla="*/ 0 w 1537022"/>
              <a:gd name="connsiteY0" fmla="*/ 0 h 768511"/>
              <a:gd name="connsiteX1" fmla="*/ 1537022 w 1537022"/>
              <a:gd name="connsiteY1" fmla="*/ 0 h 768511"/>
              <a:gd name="connsiteX2" fmla="*/ 1537022 w 1537022"/>
              <a:gd name="connsiteY2" fmla="*/ 768511 h 768511"/>
              <a:gd name="connsiteX3" fmla="*/ 0 w 1537022"/>
              <a:gd name="connsiteY3" fmla="*/ 768511 h 768511"/>
              <a:gd name="connsiteX4" fmla="*/ 0 w 1537022"/>
              <a:gd name="connsiteY4" fmla="*/ 0 h 768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7022" h="768511">
                <a:moveTo>
                  <a:pt x="0" y="0"/>
                </a:moveTo>
                <a:lnTo>
                  <a:pt x="1537022" y="0"/>
                </a:lnTo>
                <a:lnTo>
                  <a:pt x="1537022" y="768511"/>
                </a:lnTo>
                <a:lnTo>
                  <a:pt x="0" y="76851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15240" tIns="15240" rIns="15240" bIns="15240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o-RO" sz="1000" b="1" kern="1200" dirty="0" smtClean="0">
                <a:solidFill>
                  <a:schemeClr val="tx1"/>
                </a:solidFill>
              </a:rPr>
              <a:t>Serviciul Evidenţa Persoanelor</a:t>
            </a: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o-RO" sz="1000" b="1" dirty="0" smtClean="0">
                <a:solidFill>
                  <a:schemeClr val="tx1"/>
                </a:solidFill>
              </a:rPr>
              <a:t>1+22</a:t>
            </a:r>
            <a:endParaRPr lang="en-US" sz="1000" b="1" kern="1200" dirty="0">
              <a:solidFill>
                <a:schemeClr val="tx1"/>
              </a:solidFill>
            </a:endParaRPr>
          </a:p>
        </p:txBody>
      </p:sp>
      <p:sp>
        <p:nvSpPr>
          <p:cNvPr id="19" name="Freeform 18"/>
          <p:cNvSpPr/>
          <p:nvPr/>
        </p:nvSpPr>
        <p:spPr>
          <a:xfrm>
            <a:off x="428596" y="4143380"/>
            <a:ext cx="1029601" cy="642942"/>
          </a:xfrm>
          <a:custGeom>
            <a:avLst/>
            <a:gdLst>
              <a:gd name="connsiteX0" fmla="*/ 0 w 1537022"/>
              <a:gd name="connsiteY0" fmla="*/ 0 h 768511"/>
              <a:gd name="connsiteX1" fmla="*/ 1537022 w 1537022"/>
              <a:gd name="connsiteY1" fmla="*/ 0 h 768511"/>
              <a:gd name="connsiteX2" fmla="*/ 1537022 w 1537022"/>
              <a:gd name="connsiteY2" fmla="*/ 768511 h 768511"/>
              <a:gd name="connsiteX3" fmla="*/ 0 w 1537022"/>
              <a:gd name="connsiteY3" fmla="*/ 768511 h 768511"/>
              <a:gd name="connsiteX4" fmla="*/ 0 w 1537022"/>
              <a:gd name="connsiteY4" fmla="*/ 0 h 768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7022" h="768511">
                <a:moveTo>
                  <a:pt x="0" y="0"/>
                </a:moveTo>
                <a:lnTo>
                  <a:pt x="1537022" y="0"/>
                </a:lnTo>
                <a:lnTo>
                  <a:pt x="1537022" y="768511"/>
                </a:lnTo>
                <a:lnTo>
                  <a:pt x="0" y="76851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33020" tIns="33020" rIns="33020" bIns="33020" numCol="1" spcCol="1270" anchor="ctr" anchorCtr="0">
            <a:noAutofit/>
          </a:bodyPr>
          <a:lstStyle/>
          <a:p>
            <a:pPr lvl="0" algn="ctr" defTabSz="2311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b="1" kern="1200" dirty="0" err="1" smtClean="0">
                <a:solidFill>
                  <a:schemeClr val="tx1"/>
                </a:solidFill>
              </a:rPr>
              <a:t>Serviciul</a:t>
            </a:r>
            <a:r>
              <a:rPr lang="en-US" sz="1000" b="1" kern="1200" dirty="0" smtClean="0">
                <a:solidFill>
                  <a:schemeClr val="tx1"/>
                </a:solidFill>
              </a:rPr>
              <a:t> Stare Civil</a:t>
            </a:r>
            <a:r>
              <a:rPr lang="ro-RO" sz="1000" b="1" kern="1200" dirty="0" smtClean="0">
                <a:solidFill>
                  <a:schemeClr val="tx1"/>
                </a:solidFill>
              </a:rPr>
              <a:t>ă</a:t>
            </a:r>
          </a:p>
          <a:p>
            <a:pPr lvl="0" algn="ctr" defTabSz="2311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o-RO" sz="1000" b="1" dirty="0" smtClean="0">
                <a:solidFill>
                  <a:schemeClr val="tx1"/>
                </a:solidFill>
              </a:rPr>
              <a:t>1+</a:t>
            </a:r>
            <a:r>
              <a:rPr lang="en-US" sz="1000" b="1" dirty="0" smtClean="0">
                <a:solidFill>
                  <a:schemeClr val="tx1"/>
                </a:solidFill>
              </a:rPr>
              <a:t>16</a:t>
            </a:r>
            <a:endParaRPr lang="ro-RO" sz="1000" b="1" kern="1200" dirty="0">
              <a:solidFill>
                <a:schemeClr val="tx1"/>
              </a:solidFill>
            </a:endParaRPr>
          </a:p>
        </p:txBody>
      </p:sp>
      <p:sp>
        <p:nvSpPr>
          <p:cNvPr id="24" name="Freeform 23"/>
          <p:cNvSpPr/>
          <p:nvPr/>
        </p:nvSpPr>
        <p:spPr>
          <a:xfrm>
            <a:off x="3563888" y="2564905"/>
            <a:ext cx="1512168" cy="720079"/>
          </a:xfrm>
          <a:custGeom>
            <a:avLst/>
            <a:gdLst>
              <a:gd name="connsiteX0" fmla="*/ 0 w 1042316"/>
              <a:gd name="connsiteY0" fmla="*/ 0 h 468261"/>
              <a:gd name="connsiteX1" fmla="*/ 1042316 w 1042316"/>
              <a:gd name="connsiteY1" fmla="*/ 0 h 468261"/>
              <a:gd name="connsiteX2" fmla="*/ 1042316 w 1042316"/>
              <a:gd name="connsiteY2" fmla="*/ 468261 h 468261"/>
              <a:gd name="connsiteX3" fmla="*/ 0 w 1042316"/>
              <a:gd name="connsiteY3" fmla="*/ 468261 h 468261"/>
              <a:gd name="connsiteX4" fmla="*/ 0 w 1042316"/>
              <a:gd name="connsiteY4" fmla="*/ 0 h 468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2316" h="468261">
                <a:moveTo>
                  <a:pt x="0" y="0"/>
                </a:moveTo>
                <a:lnTo>
                  <a:pt x="1042316" y="0"/>
                </a:lnTo>
                <a:lnTo>
                  <a:pt x="1042316" y="468261"/>
                </a:lnTo>
                <a:lnTo>
                  <a:pt x="0" y="46826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19685" tIns="19685" rIns="19685" bIns="19685" numCol="1" spcCol="1270" anchor="ctr" anchorCtr="0">
            <a:noAutofit/>
          </a:bodyPr>
          <a:lstStyle/>
          <a:p>
            <a:pPr lvl="0" algn="ctr" defTabSz="1377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o-RO" sz="3100" kern="1200" dirty="0">
              <a:solidFill>
                <a:schemeClr val="tx1"/>
              </a:solidFill>
            </a:endParaRPr>
          </a:p>
        </p:txBody>
      </p:sp>
      <p:sp>
        <p:nvSpPr>
          <p:cNvPr id="34" name="Freeform 33"/>
          <p:cNvSpPr/>
          <p:nvPr/>
        </p:nvSpPr>
        <p:spPr>
          <a:xfrm>
            <a:off x="5000628" y="4143380"/>
            <a:ext cx="1029600" cy="642942"/>
          </a:xfrm>
          <a:custGeom>
            <a:avLst/>
            <a:gdLst>
              <a:gd name="connsiteX0" fmla="*/ 0 w 994053"/>
              <a:gd name="connsiteY0" fmla="*/ 0 h 424625"/>
              <a:gd name="connsiteX1" fmla="*/ 994053 w 994053"/>
              <a:gd name="connsiteY1" fmla="*/ 0 h 424625"/>
              <a:gd name="connsiteX2" fmla="*/ 994053 w 994053"/>
              <a:gd name="connsiteY2" fmla="*/ 424625 h 424625"/>
              <a:gd name="connsiteX3" fmla="*/ 0 w 994053"/>
              <a:gd name="connsiteY3" fmla="*/ 424625 h 424625"/>
              <a:gd name="connsiteX4" fmla="*/ 0 w 994053"/>
              <a:gd name="connsiteY4" fmla="*/ 0 h 424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053" h="424625">
                <a:moveTo>
                  <a:pt x="0" y="0"/>
                </a:moveTo>
                <a:lnTo>
                  <a:pt x="994053" y="0"/>
                </a:lnTo>
                <a:lnTo>
                  <a:pt x="994053" y="424625"/>
                </a:lnTo>
                <a:lnTo>
                  <a:pt x="0" y="42462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15240" tIns="15240" rIns="15240" bIns="15240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900" b="1" kern="1200" dirty="0" err="1" smtClean="0">
                <a:solidFill>
                  <a:schemeClr val="tx1"/>
                </a:solidFill>
              </a:rPr>
              <a:t>Biroul</a:t>
            </a:r>
            <a:r>
              <a:rPr lang="en-US" sz="900" b="1" kern="1200" dirty="0" smtClean="0">
                <a:solidFill>
                  <a:schemeClr val="tx1"/>
                </a:solidFill>
              </a:rPr>
              <a:t> </a:t>
            </a:r>
            <a:r>
              <a:rPr lang="ro-RO" sz="900" b="1" kern="1200" dirty="0" smtClean="0">
                <a:solidFill>
                  <a:schemeClr val="tx1"/>
                </a:solidFill>
              </a:rPr>
              <a:t>Juridic Resurse Umane</a:t>
            </a:r>
            <a:r>
              <a:rPr lang="en-US" sz="900" b="1" kern="1200" dirty="0" smtClean="0">
                <a:solidFill>
                  <a:schemeClr val="tx1"/>
                </a:solidFill>
              </a:rPr>
              <a:t> </a:t>
            </a:r>
            <a:r>
              <a:rPr lang="ro-RO" sz="900" b="1" dirty="0" smtClean="0">
                <a:solidFill>
                  <a:schemeClr val="tx1"/>
                </a:solidFill>
              </a:rPr>
              <a:t>Comunicare</a:t>
            </a:r>
            <a:endParaRPr lang="ro-RO" sz="900" b="1" kern="1200" dirty="0" smtClean="0">
              <a:solidFill>
                <a:schemeClr val="tx1"/>
              </a:solidFill>
            </a:endParaRP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900" b="1" kern="1200" dirty="0" smtClean="0">
                <a:solidFill>
                  <a:schemeClr val="tx1"/>
                </a:solidFill>
              </a:rPr>
              <a:t>1+5</a:t>
            </a:r>
            <a:endParaRPr lang="ro-RO" sz="900" b="1" kern="1200" dirty="0" smtClean="0">
              <a:solidFill>
                <a:schemeClr val="tx1"/>
              </a:solidFill>
            </a:endParaRPr>
          </a:p>
        </p:txBody>
      </p:sp>
      <p:sp>
        <p:nvSpPr>
          <p:cNvPr id="36" name="Freeform 35"/>
          <p:cNvSpPr/>
          <p:nvPr/>
        </p:nvSpPr>
        <p:spPr>
          <a:xfrm>
            <a:off x="1357290" y="5057340"/>
            <a:ext cx="1029600" cy="603908"/>
          </a:xfrm>
          <a:custGeom>
            <a:avLst/>
            <a:gdLst>
              <a:gd name="connsiteX0" fmla="*/ 0 w 994053"/>
              <a:gd name="connsiteY0" fmla="*/ 0 h 424625"/>
              <a:gd name="connsiteX1" fmla="*/ 994053 w 994053"/>
              <a:gd name="connsiteY1" fmla="*/ 0 h 424625"/>
              <a:gd name="connsiteX2" fmla="*/ 994053 w 994053"/>
              <a:gd name="connsiteY2" fmla="*/ 424625 h 424625"/>
              <a:gd name="connsiteX3" fmla="*/ 0 w 994053"/>
              <a:gd name="connsiteY3" fmla="*/ 424625 h 424625"/>
              <a:gd name="connsiteX4" fmla="*/ 0 w 994053"/>
              <a:gd name="connsiteY4" fmla="*/ 0 h 424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053" h="424625">
                <a:moveTo>
                  <a:pt x="0" y="0"/>
                </a:moveTo>
                <a:lnTo>
                  <a:pt x="994053" y="0"/>
                </a:lnTo>
                <a:lnTo>
                  <a:pt x="994053" y="424625"/>
                </a:lnTo>
                <a:lnTo>
                  <a:pt x="0" y="42462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15240" tIns="15240" rIns="15240" bIns="15240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o-RO" sz="1000" b="1" kern="1200" dirty="0" smtClean="0">
                <a:solidFill>
                  <a:schemeClr val="tx1"/>
                </a:solidFill>
              </a:rPr>
              <a:t>Biroul Acte de Identitate</a:t>
            </a: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o-RO" sz="1000" b="1" dirty="0" smtClean="0">
                <a:solidFill>
                  <a:schemeClr val="tx1"/>
                </a:solidFill>
              </a:rPr>
              <a:t>1+</a:t>
            </a:r>
            <a:r>
              <a:rPr lang="en-US" sz="1000" b="1" dirty="0" smtClean="0">
                <a:solidFill>
                  <a:schemeClr val="tx1"/>
                </a:solidFill>
              </a:rPr>
              <a:t>17</a:t>
            </a:r>
            <a:endParaRPr lang="en-US" sz="1000" b="1" kern="1200" dirty="0">
              <a:solidFill>
                <a:schemeClr val="tx1"/>
              </a:solidFill>
            </a:endParaRPr>
          </a:p>
        </p:txBody>
      </p:sp>
      <p:sp>
        <p:nvSpPr>
          <p:cNvPr id="37" name="Freeform 36"/>
          <p:cNvSpPr/>
          <p:nvPr/>
        </p:nvSpPr>
        <p:spPr>
          <a:xfrm>
            <a:off x="2857488" y="5057340"/>
            <a:ext cx="1029600" cy="603908"/>
          </a:xfrm>
          <a:custGeom>
            <a:avLst/>
            <a:gdLst>
              <a:gd name="connsiteX0" fmla="*/ 0 w 994053"/>
              <a:gd name="connsiteY0" fmla="*/ 0 h 424625"/>
              <a:gd name="connsiteX1" fmla="*/ 994053 w 994053"/>
              <a:gd name="connsiteY1" fmla="*/ 0 h 424625"/>
              <a:gd name="connsiteX2" fmla="*/ 994053 w 994053"/>
              <a:gd name="connsiteY2" fmla="*/ 424625 h 424625"/>
              <a:gd name="connsiteX3" fmla="*/ 0 w 994053"/>
              <a:gd name="connsiteY3" fmla="*/ 424625 h 424625"/>
              <a:gd name="connsiteX4" fmla="*/ 0 w 994053"/>
              <a:gd name="connsiteY4" fmla="*/ 0 h 424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053" h="424625">
                <a:moveTo>
                  <a:pt x="0" y="0"/>
                </a:moveTo>
                <a:lnTo>
                  <a:pt x="994053" y="0"/>
                </a:lnTo>
                <a:lnTo>
                  <a:pt x="994053" y="424625"/>
                </a:lnTo>
                <a:lnTo>
                  <a:pt x="0" y="42462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15240" tIns="15240" rIns="15240" bIns="15240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b="1" kern="1200" dirty="0" err="1" smtClean="0">
                <a:solidFill>
                  <a:schemeClr val="tx1"/>
                </a:solidFill>
              </a:rPr>
              <a:t>Compartimentul</a:t>
            </a:r>
            <a:r>
              <a:rPr lang="ro-RO" sz="1000" b="1" kern="1200" dirty="0" smtClean="0">
                <a:solidFill>
                  <a:schemeClr val="tx1"/>
                </a:solidFill>
              </a:rPr>
              <a:t> Verificări Furnizări Date</a:t>
            </a: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o-RO" sz="1000" b="1" dirty="0" smtClean="0">
                <a:solidFill>
                  <a:schemeClr val="tx1"/>
                </a:solidFill>
              </a:rPr>
              <a:t>4</a:t>
            </a:r>
            <a:endParaRPr lang="en-US" sz="1000" b="1" kern="1200" dirty="0">
              <a:solidFill>
                <a:schemeClr val="tx1"/>
              </a:solidFill>
            </a:endParaRPr>
          </a:p>
        </p:txBody>
      </p:sp>
      <p:sp>
        <p:nvSpPr>
          <p:cNvPr id="38" name="Freeform 37"/>
          <p:cNvSpPr/>
          <p:nvPr/>
        </p:nvSpPr>
        <p:spPr>
          <a:xfrm>
            <a:off x="6228184" y="5157192"/>
            <a:ext cx="1029600" cy="642942"/>
          </a:xfrm>
          <a:custGeom>
            <a:avLst/>
            <a:gdLst>
              <a:gd name="connsiteX0" fmla="*/ 0 w 994053"/>
              <a:gd name="connsiteY0" fmla="*/ 0 h 424625"/>
              <a:gd name="connsiteX1" fmla="*/ 994053 w 994053"/>
              <a:gd name="connsiteY1" fmla="*/ 0 h 424625"/>
              <a:gd name="connsiteX2" fmla="*/ 994053 w 994053"/>
              <a:gd name="connsiteY2" fmla="*/ 424625 h 424625"/>
              <a:gd name="connsiteX3" fmla="*/ 0 w 994053"/>
              <a:gd name="connsiteY3" fmla="*/ 424625 h 424625"/>
              <a:gd name="connsiteX4" fmla="*/ 0 w 994053"/>
              <a:gd name="connsiteY4" fmla="*/ 0 h 424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053" h="424625">
                <a:moveTo>
                  <a:pt x="0" y="0"/>
                </a:moveTo>
                <a:lnTo>
                  <a:pt x="994053" y="0"/>
                </a:lnTo>
                <a:lnTo>
                  <a:pt x="994053" y="424625"/>
                </a:lnTo>
                <a:lnTo>
                  <a:pt x="0" y="42462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15240" tIns="15240" rIns="15240" bIns="15240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900" b="1" kern="1200" dirty="0" err="1" smtClean="0">
                <a:solidFill>
                  <a:schemeClr val="tx1"/>
                </a:solidFill>
              </a:rPr>
              <a:t>Compartimentul</a:t>
            </a:r>
            <a:r>
              <a:rPr lang="ro-RO" sz="900" b="1" kern="1200" dirty="0" smtClean="0">
                <a:solidFill>
                  <a:schemeClr val="tx1"/>
                </a:solidFill>
              </a:rPr>
              <a:t> Buget Contabilitate</a:t>
            </a: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o-RO" sz="900" b="1" dirty="0" smtClean="0">
                <a:solidFill>
                  <a:schemeClr val="tx1"/>
                </a:solidFill>
              </a:rPr>
              <a:t>5</a:t>
            </a:r>
            <a:endParaRPr lang="en-US" sz="900" b="1" kern="1200" dirty="0">
              <a:solidFill>
                <a:schemeClr val="tx1"/>
              </a:solidFill>
            </a:endParaRPr>
          </a:p>
        </p:txBody>
      </p:sp>
      <p:sp>
        <p:nvSpPr>
          <p:cNvPr id="39" name="Freeform 38"/>
          <p:cNvSpPr/>
          <p:nvPr/>
        </p:nvSpPr>
        <p:spPr>
          <a:xfrm>
            <a:off x="7452320" y="5157192"/>
            <a:ext cx="1029600" cy="642942"/>
          </a:xfrm>
          <a:custGeom>
            <a:avLst/>
            <a:gdLst>
              <a:gd name="connsiteX0" fmla="*/ 0 w 994053"/>
              <a:gd name="connsiteY0" fmla="*/ 0 h 424625"/>
              <a:gd name="connsiteX1" fmla="*/ 994053 w 994053"/>
              <a:gd name="connsiteY1" fmla="*/ 0 h 424625"/>
              <a:gd name="connsiteX2" fmla="*/ 994053 w 994053"/>
              <a:gd name="connsiteY2" fmla="*/ 424625 h 424625"/>
              <a:gd name="connsiteX3" fmla="*/ 0 w 994053"/>
              <a:gd name="connsiteY3" fmla="*/ 424625 h 424625"/>
              <a:gd name="connsiteX4" fmla="*/ 0 w 994053"/>
              <a:gd name="connsiteY4" fmla="*/ 0 h 424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053" h="424625">
                <a:moveTo>
                  <a:pt x="0" y="0"/>
                </a:moveTo>
                <a:lnTo>
                  <a:pt x="994053" y="0"/>
                </a:lnTo>
                <a:lnTo>
                  <a:pt x="994053" y="424625"/>
                </a:lnTo>
                <a:lnTo>
                  <a:pt x="0" y="42462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15240" tIns="15240" rIns="15240" bIns="15240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b="1" kern="1200" dirty="0" err="1" smtClean="0">
                <a:solidFill>
                  <a:schemeClr val="tx1"/>
                </a:solidFill>
              </a:rPr>
              <a:t>Compartimentul</a:t>
            </a:r>
            <a:r>
              <a:rPr lang="en-US" sz="1000" b="1" kern="1200" dirty="0" smtClean="0">
                <a:solidFill>
                  <a:schemeClr val="tx1"/>
                </a:solidFill>
              </a:rPr>
              <a:t> </a:t>
            </a:r>
            <a:r>
              <a:rPr lang="ro-RO" sz="1000" b="1" kern="1200" dirty="0" smtClean="0">
                <a:solidFill>
                  <a:schemeClr val="tx1"/>
                </a:solidFill>
              </a:rPr>
              <a:t>Administrativ</a:t>
            </a: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b="1" dirty="0" smtClean="0">
                <a:solidFill>
                  <a:schemeClr val="tx1"/>
                </a:solidFill>
              </a:rPr>
              <a:t>5</a:t>
            </a:r>
            <a:endParaRPr lang="en-US" sz="1000" b="1" kern="1200" dirty="0">
              <a:solidFill>
                <a:schemeClr val="tx1"/>
              </a:solidFill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 rot="5400000">
            <a:off x="4142232" y="2420888"/>
            <a:ext cx="28803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rot="5400000">
            <a:off x="3928489" y="3642745"/>
            <a:ext cx="715519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928662" y="4000504"/>
            <a:ext cx="457203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rot="5400000">
            <a:off x="857224" y="4071942"/>
            <a:ext cx="14287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rot="5400000">
            <a:off x="2571736" y="4071942"/>
            <a:ext cx="14287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rot="5400000">
            <a:off x="5429256" y="4071942"/>
            <a:ext cx="14287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1857356" y="4914464"/>
            <a:ext cx="150019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rot="5400000">
            <a:off x="1785918" y="4985902"/>
            <a:ext cx="14287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rot="5400000">
            <a:off x="3286116" y="4985902"/>
            <a:ext cx="14287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rot="5400000">
            <a:off x="2571736" y="4857760"/>
            <a:ext cx="14287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rot="5400000">
            <a:off x="7308874" y="4076502"/>
            <a:ext cx="14287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5500694" y="4000504"/>
            <a:ext cx="1808180" cy="1588"/>
          </a:xfrm>
          <a:prstGeom prst="bentConnector3">
            <a:avLst>
              <a:gd name="adj1" fmla="val 5000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323528" y="980728"/>
            <a:ext cx="31769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200" b="1" dirty="0" smtClean="0"/>
              <a:t>Consiliul Local al Municipiului Timişoara</a:t>
            </a:r>
          </a:p>
          <a:p>
            <a:r>
              <a:rPr lang="ro-RO" sz="1200" b="1" dirty="0" smtClean="0"/>
              <a:t>Anexa nr.  2  la  HCL nr. ______</a:t>
            </a:r>
            <a:r>
              <a:rPr lang="en-US" sz="1200" b="1" dirty="0" smtClean="0"/>
              <a:t> din </a:t>
            </a:r>
            <a:r>
              <a:rPr lang="ro-RO" sz="1200" b="1" dirty="0" smtClean="0"/>
              <a:t>__________            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683568" y="2490281"/>
            <a:ext cx="2448272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/>
              <a:t>Total </a:t>
            </a:r>
            <a:r>
              <a:rPr lang="en-US" sz="1100" b="1" dirty="0" err="1" smtClean="0"/>
              <a:t>posturi</a:t>
            </a:r>
            <a:r>
              <a:rPr lang="en-US" sz="1100" b="1" dirty="0" smtClean="0"/>
              <a:t>		 </a:t>
            </a:r>
            <a:r>
              <a:rPr lang="ro-RO" sz="1100" b="1" dirty="0" smtClean="0"/>
              <a:t> </a:t>
            </a:r>
            <a:r>
              <a:rPr lang="en-US" sz="1100" b="1" dirty="0" smtClean="0"/>
              <a:t> 6</a:t>
            </a:r>
            <a:r>
              <a:rPr lang="ro-RO" sz="1100" b="1" dirty="0" smtClean="0"/>
              <a:t>0</a:t>
            </a:r>
            <a:endParaRPr lang="en-US" sz="1100" b="1" dirty="0" smtClean="0"/>
          </a:p>
          <a:p>
            <a:r>
              <a:rPr lang="en-US" sz="1100" b="1" dirty="0" err="1" smtClean="0"/>
              <a:t>Func</a:t>
            </a:r>
            <a:r>
              <a:rPr lang="ro-RO" sz="1100" b="1" dirty="0" smtClean="0"/>
              <a:t>ţii publice		   </a:t>
            </a:r>
            <a:r>
              <a:rPr lang="en-US" sz="1100" b="1" dirty="0" smtClean="0"/>
              <a:t>5</a:t>
            </a:r>
            <a:r>
              <a:rPr lang="ro-RO" sz="1100" b="1" dirty="0" smtClean="0"/>
              <a:t>3</a:t>
            </a:r>
          </a:p>
          <a:p>
            <a:r>
              <a:rPr lang="ro-RO" sz="1100" b="1" dirty="0" smtClean="0"/>
              <a:t>    - de conducere	     </a:t>
            </a:r>
            <a:r>
              <a:rPr lang="en-US" sz="1100" b="1" dirty="0" smtClean="0"/>
              <a:t>6</a:t>
            </a:r>
            <a:endParaRPr lang="ro-RO" sz="1100" b="1" dirty="0" smtClean="0"/>
          </a:p>
          <a:p>
            <a:r>
              <a:rPr lang="ro-RO" sz="1100" b="1" dirty="0" smtClean="0"/>
              <a:t>    - de execuţie		   </a:t>
            </a:r>
            <a:r>
              <a:rPr lang="en-US" sz="1100" b="1" dirty="0" smtClean="0"/>
              <a:t>4</a:t>
            </a:r>
            <a:r>
              <a:rPr lang="ro-RO" sz="1100" b="1" dirty="0" smtClean="0"/>
              <a:t>7</a:t>
            </a:r>
          </a:p>
          <a:p>
            <a:r>
              <a:rPr lang="en-US" sz="1100" b="1" dirty="0" err="1" smtClean="0"/>
              <a:t>Func</a:t>
            </a:r>
            <a:r>
              <a:rPr lang="ro-RO" sz="1100" b="1" dirty="0" smtClean="0"/>
              <a:t>ţii contractuale de execuţie  </a:t>
            </a:r>
            <a:r>
              <a:rPr lang="en-US" sz="1100" b="1" dirty="0" smtClean="0"/>
              <a:t>  7</a:t>
            </a:r>
            <a:endParaRPr lang="ro-RO" sz="1100" b="1" dirty="0" smtClean="0"/>
          </a:p>
        </p:txBody>
      </p:sp>
      <p:sp>
        <p:nvSpPr>
          <p:cNvPr id="47" name="Freeform 46"/>
          <p:cNvSpPr/>
          <p:nvPr/>
        </p:nvSpPr>
        <p:spPr>
          <a:xfrm>
            <a:off x="6876256" y="4149080"/>
            <a:ext cx="1029600" cy="642942"/>
          </a:xfrm>
          <a:custGeom>
            <a:avLst/>
            <a:gdLst>
              <a:gd name="connsiteX0" fmla="*/ 0 w 994053"/>
              <a:gd name="connsiteY0" fmla="*/ 0 h 424625"/>
              <a:gd name="connsiteX1" fmla="*/ 994053 w 994053"/>
              <a:gd name="connsiteY1" fmla="*/ 0 h 424625"/>
              <a:gd name="connsiteX2" fmla="*/ 994053 w 994053"/>
              <a:gd name="connsiteY2" fmla="*/ 424625 h 424625"/>
              <a:gd name="connsiteX3" fmla="*/ 0 w 994053"/>
              <a:gd name="connsiteY3" fmla="*/ 424625 h 424625"/>
              <a:gd name="connsiteX4" fmla="*/ 0 w 994053"/>
              <a:gd name="connsiteY4" fmla="*/ 0 h 424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053" h="424625">
                <a:moveTo>
                  <a:pt x="0" y="0"/>
                </a:moveTo>
                <a:lnTo>
                  <a:pt x="994053" y="0"/>
                </a:lnTo>
                <a:lnTo>
                  <a:pt x="994053" y="424625"/>
                </a:lnTo>
                <a:lnTo>
                  <a:pt x="0" y="42462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15240" tIns="15240" rIns="15240" bIns="15240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900" b="1" kern="1200" dirty="0" err="1" smtClean="0">
                <a:solidFill>
                  <a:schemeClr val="tx1"/>
                </a:solidFill>
              </a:rPr>
              <a:t>Serviciul</a:t>
            </a:r>
            <a:r>
              <a:rPr lang="en-US" sz="900" b="1" kern="1200" dirty="0" smtClean="0">
                <a:solidFill>
                  <a:schemeClr val="tx1"/>
                </a:solidFill>
              </a:rPr>
              <a:t> </a:t>
            </a:r>
            <a:r>
              <a:rPr lang="en-US" sz="900" b="1" kern="1200" dirty="0" err="1" smtClean="0">
                <a:solidFill>
                  <a:schemeClr val="tx1"/>
                </a:solidFill>
              </a:rPr>
              <a:t>Financiar</a:t>
            </a:r>
            <a:r>
              <a:rPr lang="en-US" sz="900" b="1" kern="1200" dirty="0" smtClean="0">
                <a:solidFill>
                  <a:schemeClr val="tx1"/>
                </a:solidFill>
              </a:rPr>
              <a:t> </a:t>
            </a:r>
            <a:r>
              <a:rPr lang="en-US" sz="900" b="1" kern="1200" dirty="0" err="1" smtClean="0">
                <a:solidFill>
                  <a:schemeClr val="tx1"/>
                </a:solidFill>
              </a:rPr>
              <a:t>Administrativ</a:t>
            </a:r>
            <a:endParaRPr lang="ro-RO" sz="900" b="1" kern="1200" dirty="0" smtClean="0">
              <a:solidFill>
                <a:schemeClr val="tx1"/>
              </a:solidFill>
            </a:endParaRP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900" b="1" dirty="0" smtClean="0">
                <a:solidFill>
                  <a:schemeClr val="tx1"/>
                </a:solidFill>
              </a:rPr>
              <a:t>1+1</a:t>
            </a:r>
            <a:r>
              <a:rPr lang="ro-RO" sz="900" b="1" dirty="0" smtClean="0">
                <a:solidFill>
                  <a:schemeClr val="tx1"/>
                </a:solidFill>
              </a:rPr>
              <a:t>0</a:t>
            </a:r>
            <a:endParaRPr lang="en-US" sz="900" b="1" kern="1200" dirty="0">
              <a:solidFill>
                <a:schemeClr val="tx1"/>
              </a:solidFill>
            </a:endParaRPr>
          </a:p>
        </p:txBody>
      </p:sp>
      <p:cxnSp>
        <p:nvCxnSpPr>
          <p:cNvPr id="48" name="Straight Connector 47"/>
          <p:cNvCxnSpPr/>
          <p:nvPr/>
        </p:nvCxnSpPr>
        <p:spPr>
          <a:xfrm rot="5400000">
            <a:off x="6660802" y="5084614"/>
            <a:ext cx="14287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rot="5400000">
            <a:off x="7884938" y="5084614"/>
            <a:ext cx="14287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6732240" y="5013176"/>
            <a:ext cx="122413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rot="5400000">
            <a:off x="7272300" y="4905164"/>
            <a:ext cx="21602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3491880" y="2564904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Arial Narrow" pitchFamily="34" charset="0"/>
              </a:rPr>
              <a:t>Direc</a:t>
            </a:r>
            <a:r>
              <a:rPr lang="ro-RO" sz="1200" b="1" dirty="0" smtClean="0">
                <a:latin typeface="Arial Narrow" pitchFamily="34" charset="0"/>
              </a:rPr>
              <a:t>ţia de Evidenţă a Persoanelor Timişoara</a:t>
            </a:r>
          </a:p>
        </p:txBody>
      </p:sp>
      <p:sp>
        <p:nvSpPr>
          <p:cNvPr id="57" name="Rectangle 56"/>
          <p:cNvSpPr/>
          <p:nvPr/>
        </p:nvSpPr>
        <p:spPr>
          <a:xfrm>
            <a:off x="3779912" y="2924944"/>
            <a:ext cx="10801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sz="1000" b="1" dirty="0" smtClean="0">
                <a:latin typeface="Arial Narrow" pitchFamily="34" charset="0"/>
              </a:rPr>
              <a:t>Director executiv</a:t>
            </a:r>
          </a:p>
          <a:p>
            <a:pPr algn="ctr"/>
            <a:r>
              <a:rPr lang="ro-RO" sz="1000" b="1" dirty="0" smtClean="0">
                <a:latin typeface="Arial Narrow" pitchFamily="34" charset="0"/>
              </a:rPr>
              <a:t>1</a:t>
            </a:r>
            <a:endParaRPr lang="en-US" sz="1000" b="1" dirty="0" smtClean="0">
              <a:latin typeface="Arial Narrow" pitchFamily="34" charset="0"/>
            </a:endParaRPr>
          </a:p>
        </p:txBody>
      </p:sp>
      <p:sp>
        <p:nvSpPr>
          <p:cNvPr id="46" name="Freeform 45"/>
          <p:cNvSpPr/>
          <p:nvPr/>
        </p:nvSpPr>
        <p:spPr>
          <a:xfrm>
            <a:off x="1043608" y="1700807"/>
            <a:ext cx="1512168" cy="432049"/>
          </a:xfrm>
          <a:custGeom>
            <a:avLst/>
            <a:gdLst>
              <a:gd name="connsiteX0" fmla="*/ 0 w 1042316"/>
              <a:gd name="connsiteY0" fmla="*/ 0 h 468261"/>
              <a:gd name="connsiteX1" fmla="*/ 1042316 w 1042316"/>
              <a:gd name="connsiteY1" fmla="*/ 0 h 468261"/>
              <a:gd name="connsiteX2" fmla="*/ 1042316 w 1042316"/>
              <a:gd name="connsiteY2" fmla="*/ 468261 h 468261"/>
              <a:gd name="connsiteX3" fmla="*/ 0 w 1042316"/>
              <a:gd name="connsiteY3" fmla="*/ 468261 h 468261"/>
              <a:gd name="connsiteX4" fmla="*/ 0 w 1042316"/>
              <a:gd name="connsiteY4" fmla="*/ 0 h 468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2316" h="468261">
                <a:moveTo>
                  <a:pt x="0" y="0"/>
                </a:moveTo>
                <a:lnTo>
                  <a:pt x="1042316" y="0"/>
                </a:lnTo>
                <a:lnTo>
                  <a:pt x="1042316" y="468261"/>
                </a:lnTo>
                <a:lnTo>
                  <a:pt x="0" y="46826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19685" tIns="19685" rIns="19685" bIns="19685" numCol="1" spcCol="1270" anchor="ctr" anchorCtr="0">
            <a:noAutofit/>
          </a:bodyPr>
          <a:lstStyle/>
          <a:p>
            <a:pPr lvl="0" algn="ctr" defTabSz="1377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400" b="1" kern="1200" smtClean="0">
                <a:solidFill>
                  <a:schemeClr val="tx1"/>
                </a:solidFill>
              </a:rPr>
              <a:t>Primar</a:t>
            </a:r>
            <a:endParaRPr lang="ro-RO" sz="1400" b="1" kern="1200" dirty="0">
              <a:solidFill>
                <a:schemeClr val="tx1"/>
              </a:solidFill>
            </a:endParaRPr>
          </a:p>
        </p:txBody>
      </p:sp>
      <p:cxnSp>
        <p:nvCxnSpPr>
          <p:cNvPr id="63" name="Straight Connector 62"/>
          <p:cNvCxnSpPr/>
          <p:nvPr/>
        </p:nvCxnSpPr>
        <p:spPr>
          <a:xfrm>
            <a:off x="2555776" y="1916832"/>
            <a:ext cx="99614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357290" y="6215082"/>
            <a:ext cx="2016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Director </a:t>
            </a:r>
            <a:r>
              <a:rPr lang="en-US" sz="1200" b="1" dirty="0" err="1" smtClean="0">
                <a:latin typeface="Times New Roman" pitchFamily="18" charset="0"/>
                <a:cs typeface="Times New Roman" pitchFamily="18" charset="0"/>
              </a:rPr>
              <a:t>executiv</a:t>
            </a:r>
            <a:endParaRPr lang="en-US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o-RO" sz="1200" b="1" dirty="0" smtClean="0">
                <a:latin typeface="Times New Roman" pitchFamily="18" charset="0"/>
                <a:cs typeface="Times New Roman" pitchFamily="18" charset="0"/>
              </a:rPr>
              <a:t>ărciatu Vasile</a:t>
            </a:r>
            <a:endParaRPr lang="en-US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364088" y="6165304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200" b="1" dirty="0" smtClean="0">
                <a:latin typeface="Times New Roman" pitchFamily="18" charset="0"/>
                <a:cs typeface="Times New Roman" pitchFamily="18" charset="0"/>
              </a:rPr>
              <a:t>Şef birou </a:t>
            </a:r>
          </a:p>
          <a:p>
            <a:pPr algn="ctr"/>
            <a:r>
              <a:rPr lang="ro-RO" sz="1200" b="1" dirty="0" smtClean="0">
                <a:latin typeface="Times New Roman" pitchFamily="18" charset="0"/>
                <a:cs typeface="Times New Roman" pitchFamily="18" charset="0"/>
              </a:rPr>
              <a:t>Marinescu Medina </a:t>
            </a:r>
            <a:endParaRPr lang="en-US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Freeform 43"/>
          <p:cNvSpPr/>
          <p:nvPr/>
        </p:nvSpPr>
        <p:spPr>
          <a:xfrm>
            <a:off x="3643306" y="4143380"/>
            <a:ext cx="1029600" cy="642942"/>
          </a:xfrm>
          <a:custGeom>
            <a:avLst/>
            <a:gdLst>
              <a:gd name="connsiteX0" fmla="*/ 0 w 994053"/>
              <a:gd name="connsiteY0" fmla="*/ 0 h 424625"/>
              <a:gd name="connsiteX1" fmla="*/ 994053 w 994053"/>
              <a:gd name="connsiteY1" fmla="*/ 0 h 424625"/>
              <a:gd name="connsiteX2" fmla="*/ 994053 w 994053"/>
              <a:gd name="connsiteY2" fmla="*/ 424625 h 424625"/>
              <a:gd name="connsiteX3" fmla="*/ 0 w 994053"/>
              <a:gd name="connsiteY3" fmla="*/ 424625 h 424625"/>
              <a:gd name="connsiteX4" fmla="*/ 0 w 994053"/>
              <a:gd name="connsiteY4" fmla="*/ 0 h 424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053" h="424625">
                <a:moveTo>
                  <a:pt x="0" y="0"/>
                </a:moveTo>
                <a:lnTo>
                  <a:pt x="994053" y="0"/>
                </a:lnTo>
                <a:lnTo>
                  <a:pt x="994053" y="424625"/>
                </a:lnTo>
                <a:lnTo>
                  <a:pt x="0" y="42462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15240" tIns="15240" rIns="15240" bIns="15240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o-RO" sz="900" b="1" dirty="0" smtClean="0">
                <a:solidFill>
                  <a:schemeClr val="tx1"/>
                </a:solidFill>
              </a:rPr>
              <a:t>Compartiment Informatica</a:t>
            </a:r>
            <a:endParaRPr lang="ro-RO" sz="900" b="1" kern="1200" dirty="0" smtClean="0">
              <a:solidFill>
                <a:schemeClr val="tx1"/>
              </a:solidFill>
            </a:endParaRP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o-RO" sz="900" b="1" dirty="0" smtClean="0">
                <a:solidFill>
                  <a:schemeClr val="tx1"/>
                </a:solidFill>
              </a:rPr>
              <a:t>2</a:t>
            </a:r>
            <a:endParaRPr lang="ro-RO" sz="900" b="1" kern="1200" dirty="0" smtClean="0">
              <a:solidFill>
                <a:schemeClr val="tx1"/>
              </a:solidFill>
            </a:endParaRPr>
          </a:p>
        </p:txBody>
      </p:sp>
      <p:cxnSp>
        <p:nvCxnSpPr>
          <p:cNvPr id="65" name="Straight Connector 64"/>
          <p:cNvCxnSpPr/>
          <p:nvPr/>
        </p:nvCxnSpPr>
        <p:spPr>
          <a:xfrm rot="5400000">
            <a:off x="4071934" y="4071942"/>
            <a:ext cx="14287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93</Words>
  <Application>Microsoft Office PowerPoint</Application>
  <PresentationFormat>On-screen Show (4:3)</PresentationFormat>
  <Paragraphs>36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Organigrama Direcţiei de Evidenţă a Persoanelor</vt:lpstr>
    </vt:vector>
  </TitlesOfParts>
  <Manager/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2009-07-14T14:38:31Z</dcterms:created>
  <dcterms:modified xsi:type="dcterms:W3CDTF">2013-10-17T07:43:04Z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TC101743251033</vt:lpwstr>
  </property>
</Properties>
</file>