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276" r:id="rId2"/>
  </p:sldIdLst>
  <p:sldSz cx="9144000" cy="6858000" type="screen4x3"/>
  <p:notesSz cx="6797675" cy="9926638"/>
  <p:defaultTextStyle>
    <a:lvl1pPr marL="0" algn="l" rtl="0" latinLnBrk="0"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 autoAdjust="0"/>
    <p:restoredTop sz="94730" autoAdjust="0"/>
  </p:normalViewPr>
  <p:slideViewPr>
    <p:cSldViewPr>
      <p:cViewPr>
        <p:scale>
          <a:sx n="100" d="100"/>
          <a:sy n="100" d="100"/>
        </p:scale>
        <p:origin x="-123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2598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0CCC2-661A-427E-82E9-E980C06F2A0F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1CADE-AEED-4DDE-BD69-A5AAEAA37E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723A9FA1-3575-4E92-A1E6-2209F0D1F4DE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BE1EF58-0341-4939-9227-899A80B03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1EF58-0341-4939-9227-899A80B0358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ADA7-12A5-4168-87FD-0A7BA931419B}" type="datetime1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5A2C-8CF9-418C-929E-59F23F70E5F3}" type="datetime1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9BAF-DF50-49A9-A24B-E772F34D4EE8}" type="datetime1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F9C-0FE7-4725-BBF1-3A439DEFF6B8}" type="datetime1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92ABE-290F-4556-9BE6-EA283C4356C3}" type="datetime1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7221-B4EC-499E-8F13-52A4FCD99E36}" type="datetime1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042D-FBEA-40C8-ACF1-388DE857BC66}" type="datetime1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3440A-D04E-4FB0-ACBB-D1FD42651063}" type="datetime1">
              <a:rPr lang="en-US" smtClean="0"/>
              <a:pPr/>
              <a:t>6/3/2014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715304" cy="50006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latin typeface="Times" pitchFamily="18" charset="0"/>
              </a:rPr>
              <a:t>Organigrama</a:t>
            </a:r>
            <a:r>
              <a:rPr lang="en-US" sz="2400" b="1" dirty="0" smtClean="0">
                <a:latin typeface="Times" pitchFamily="18" charset="0"/>
              </a:rPr>
              <a:t> </a:t>
            </a:r>
            <a:r>
              <a:rPr lang="en-US" sz="2400" b="1" dirty="0" err="1" smtClean="0">
                <a:latin typeface="Times" pitchFamily="18" charset="0"/>
              </a:rPr>
              <a:t>Direc</a:t>
            </a:r>
            <a:r>
              <a:rPr lang="ro-RO" sz="2400" b="1" dirty="0" smtClean="0">
                <a:latin typeface="Times" pitchFamily="18" charset="0"/>
              </a:rPr>
              <a:t>ţiei de Evidenţă a Persoanelor</a:t>
            </a:r>
            <a:endParaRPr lang="en-US" sz="2400" b="1" dirty="0">
              <a:latin typeface="Times" pitchFamily="18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3563888" y="1556793"/>
            <a:ext cx="1512168" cy="720080"/>
          </a:xfrm>
          <a:custGeom>
            <a:avLst/>
            <a:gdLst>
              <a:gd name="connsiteX0" fmla="*/ 0 w 1127698"/>
              <a:gd name="connsiteY0" fmla="*/ 0 h 479950"/>
              <a:gd name="connsiteX1" fmla="*/ 1127698 w 1127698"/>
              <a:gd name="connsiteY1" fmla="*/ 0 h 479950"/>
              <a:gd name="connsiteX2" fmla="*/ 1127698 w 1127698"/>
              <a:gd name="connsiteY2" fmla="*/ 479950 h 479950"/>
              <a:gd name="connsiteX3" fmla="*/ 0 w 1127698"/>
              <a:gd name="connsiteY3" fmla="*/ 479950 h 479950"/>
              <a:gd name="connsiteX4" fmla="*/ 0 w 1127698"/>
              <a:gd name="connsiteY4" fmla="*/ 0 h 47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7698" h="479950">
                <a:moveTo>
                  <a:pt x="0" y="0"/>
                </a:moveTo>
                <a:lnTo>
                  <a:pt x="1127698" y="0"/>
                </a:lnTo>
                <a:lnTo>
                  <a:pt x="1127698" y="479950"/>
                </a:lnTo>
                <a:lnTo>
                  <a:pt x="0" y="4799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200" b="1" kern="1200" dirty="0" smtClean="0">
                <a:solidFill>
                  <a:schemeClr val="tx1"/>
                </a:solidFill>
              </a:rPr>
              <a:t>Consiliul Local </a:t>
            </a:r>
            <a:r>
              <a:rPr lang="ro-RO" sz="1200" b="1" kern="1200" smtClean="0">
                <a:solidFill>
                  <a:schemeClr val="tx1"/>
                </a:solidFill>
              </a:rPr>
              <a:t>al  Municipiului   Timişoara</a:t>
            </a:r>
            <a:endParaRPr lang="en-US" sz="1200" b="1" kern="1200" dirty="0">
              <a:solidFill>
                <a:schemeClr val="tx1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1714480" y="4143380"/>
            <a:ext cx="1030375" cy="642942"/>
          </a:xfrm>
          <a:custGeom>
            <a:avLst/>
            <a:gdLst>
              <a:gd name="connsiteX0" fmla="*/ 0 w 1537022"/>
              <a:gd name="connsiteY0" fmla="*/ 0 h 768511"/>
              <a:gd name="connsiteX1" fmla="*/ 1537022 w 1537022"/>
              <a:gd name="connsiteY1" fmla="*/ 0 h 768511"/>
              <a:gd name="connsiteX2" fmla="*/ 1537022 w 1537022"/>
              <a:gd name="connsiteY2" fmla="*/ 768511 h 768511"/>
              <a:gd name="connsiteX3" fmla="*/ 0 w 1537022"/>
              <a:gd name="connsiteY3" fmla="*/ 768511 h 768511"/>
              <a:gd name="connsiteX4" fmla="*/ 0 w 1537022"/>
              <a:gd name="connsiteY4" fmla="*/ 0 h 768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7022" h="768511">
                <a:moveTo>
                  <a:pt x="0" y="0"/>
                </a:moveTo>
                <a:lnTo>
                  <a:pt x="1537022" y="0"/>
                </a:lnTo>
                <a:lnTo>
                  <a:pt x="1537022" y="768511"/>
                </a:lnTo>
                <a:lnTo>
                  <a:pt x="0" y="7685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kern="1200" dirty="0" smtClean="0">
                <a:solidFill>
                  <a:schemeClr val="tx1"/>
                </a:solidFill>
              </a:rPr>
              <a:t>Serviciul Evidenţa Persoanelor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1+22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428596" y="4143380"/>
            <a:ext cx="1029601" cy="642942"/>
          </a:xfrm>
          <a:custGeom>
            <a:avLst/>
            <a:gdLst>
              <a:gd name="connsiteX0" fmla="*/ 0 w 1537022"/>
              <a:gd name="connsiteY0" fmla="*/ 0 h 768511"/>
              <a:gd name="connsiteX1" fmla="*/ 1537022 w 1537022"/>
              <a:gd name="connsiteY1" fmla="*/ 0 h 768511"/>
              <a:gd name="connsiteX2" fmla="*/ 1537022 w 1537022"/>
              <a:gd name="connsiteY2" fmla="*/ 768511 h 768511"/>
              <a:gd name="connsiteX3" fmla="*/ 0 w 1537022"/>
              <a:gd name="connsiteY3" fmla="*/ 768511 h 768511"/>
              <a:gd name="connsiteX4" fmla="*/ 0 w 1537022"/>
              <a:gd name="connsiteY4" fmla="*/ 0 h 768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7022" h="768511">
                <a:moveTo>
                  <a:pt x="0" y="0"/>
                </a:moveTo>
                <a:lnTo>
                  <a:pt x="1537022" y="0"/>
                </a:lnTo>
                <a:lnTo>
                  <a:pt x="1537022" y="768511"/>
                </a:lnTo>
                <a:lnTo>
                  <a:pt x="0" y="7685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33020" tIns="33020" rIns="33020" bIns="33020" numCol="1" spcCol="1270" anchor="ctr" anchorCtr="0">
            <a:noAutofit/>
          </a:bodyPr>
          <a:lstStyle/>
          <a:p>
            <a:pPr lvl="0" algn="ctr" defTabSz="2311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>
                <a:solidFill>
                  <a:schemeClr val="tx1"/>
                </a:solidFill>
              </a:rPr>
              <a:t>Serviciul</a:t>
            </a:r>
            <a:r>
              <a:rPr lang="en-US" sz="1000" b="1" kern="1200" dirty="0" smtClean="0">
                <a:solidFill>
                  <a:schemeClr val="tx1"/>
                </a:solidFill>
              </a:rPr>
              <a:t> Stare Civil</a:t>
            </a:r>
            <a:r>
              <a:rPr lang="ro-RO" sz="1000" b="1" kern="1200" dirty="0" smtClean="0">
                <a:solidFill>
                  <a:schemeClr val="tx1"/>
                </a:solidFill>
              </a:rPr>
              <a:t>ă</a:t>
            </a:r>
          </a:p>
          <a:p>
            <a:pPr lvl="0" algn="ctr" defTabSz="2311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1+</a:t>
            </a:r>
            <a:r>
              <a:rPr lang="en-US" sz="1000" b="1" dirty="0" smtClean="0">
                <a:solidFill>
                  <a:schemeClr val="tx1"/>
                </a:solidFill>
              </a:rPr>
              <a:t>16</a:t>
            </a:r>
            <a:endParaRPr lang="ro-RO" sz="1000" b="1" kern="1200" dirty="0">
              <a:solidFill>
                <a:schemeClr val="tx1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3563888" y="2564905"/>
            <a:ext cx="1512168" cy="720079"/>
          </a:xfrm>
          <a:custGeom>
            <a:avLst/>
            <a:gdLst>
              <a:gd name="connsiteX0" fmla="*/ 0 w 1042316"/>
              <a:gd name="connsiteY0" fmla="*/ 0 h 468261"/>
              <a:gd name="connsiteX1" fmla="*/ 1042316 w 1042316"/>
              <a:gd name="connsiteY1" fmla="*/ 0 h 468261"/>
              <a:gd name="connsiteX2" fmla="*/ 1042316 w 1042316"/>
              <a:gd name="connsiteY2" fmla="*/ 468261 h 468261"/>
              <a:gd name="connsiteX3" fmla="*/ 0 w 1042316"/>
              <a:gd name="connsiteY3" fmla="*/ 468261 h 468261"/>
              <a:gd name="connsiteX4" fmla="*/ 0 w 1042316"/>
              <a:gd name="connsiteY4" fmla="*/ 0 h 468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2316" h="468261">
                <a:moveTo>
                  <a:pt x="0" y="0"/>
                </a:moveTo>
                <a:lnTo>
                  <a:pt x="1042316" y="0"/>
                </a:lnTo>
                <a:lnTo>
                  <a:pt x="1042316" y="468261"/>
                </a:lnTo>
                <a:lnTo>
                  <a:pt x="0" y="4682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9685" tIns="19685" rIns="19685" bIns="19685" numCol="1" spcCol="1270" anchor="ctr" anchorCtr="0">
            <a:noAutofit/>
          </a:bodyPr>
          <a:lstStyle/>
          <a:p>
            <a:pPr lvl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o-RO" sz="3100" kern="1200" dirty="0">
              <a:solidFill>
                <a:schemeClr val="tx1"/>
              </a:solidFill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5572132" y="4143380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err="1" smtClean="0">
                <a:solidFill>
                  <a:schemeClr val="tx1"/>
                </a:solidFill>
              </a:rPr>
              <a:t>Biroul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ro-RO" sz="900" b="1" kern="1200" dirty="0" smtClean="0">
                <a:solidFill>
                  <a:schemeClr val="tx1"/>
                </a:solidFill>
              </a:rPr>
              <a:t>Juridic Resurse Umane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ro-RO" sz="900" b="1" dirty="0" smtClean="0">
                <a:solidFill>
                  <a:schemeClr val="tx1"/>
                </a:solidFill>
              </a:rPr>
              <a:t>Comunicare</a:t>
            </a:r>
            <a:endParaRPr lang="ro-RO" sz="900" b="1" kern="1200" dirty="0" smtClean="0">
              <a:solidFill>
                <a:schemeClr val="tx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smtClean="0">
                <a:solidFill>
                  <a:schemeClr val="tx1"/>
                </a:solidFill>
              </a:rPr>
              <a:t>1+5</a:t>
            </a:r>
            <a:endParaRPr lang="ro-RO" sz="900" b="1" kern="1200" dirty="0" smtClean="0">
              <a:solidFill>
                <a:schemeClr val="tx1"/>
              </a:solidFill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1142976" y="5072074"/>
            <a:ext cx="1029600" cy="603908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kern="1200" dirty="0" smtClean="0">
                <a:solidFill>
                  <a:schemeClr val="tx1"/>
                </a:solidFill>
              </a:rPr>
              <a:t>Biroul Acte de Identitate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1+</a:t>
            </a:r>
            <a:r>
              <a:rPr lang="en-US" sz="1000" b="1" dirty="0" smtClean="0">
                <a:solidFill>
                  <a:schemeClr val="tx1"/>
                </a:solidFill>
              </a:rPr>
              <a:t>17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2357422" y="5072074"/>
            <a:ext cx="1029600" cy="603908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>
                <a:solidFill>
                  <a:schemeClr val="tx1"/>
                </a:solidFill>
              </a:rPr>
              <a:t>Compartimentul</a:t>
            </a:r>
            <a:r>
              <a:rPr lang="ro-RO" sz="1000" b="1" kern="1200" dirty="0" smtClean="0">
                <a:solidFill>
                  <a:schemeClr val="tx1"/>
                </a:solidFill>
              </a:rPr>
              <a:t> Verificări Furnizări Date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4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6228184" y="5157192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err="1" smtClean="0">
                <a:solidFill>
                  <a:schemeClr val="tx1"/>
                </a:solidFill>
              </a:rPr>
              <a:t>Compartimentul</a:t>
            </a:r>
            <a:r>
              <a:rPr lang="ro-RO" sz="900" b="1" kern="1200" dirty="0" smtClean="0">
                <a:solidFill>
                  <a:schemeClr val="tx1"/>
                </a:solidFill>
              </a:rPr>
              <a:t> Buget Contabilitate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5</a:t>
            </a:r>
            <a:endParaRPr lang="en-US" sz="900" b="1" kern="1200" dirty="0">
              <a:solidFill>
                <a:schemeClr val="tx1"/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7452320" y="5157192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>
                <a:solidFill>
                  <a:schemeClr val="tx1"/>
                </a:solidFill>
              </a:rPr>
              <a:t>Compartimentul</a:t>
            </a:r>
            <a:r>
              <a:rPr lang="en-US" sz="1000" b="1" kern="1200" dirty="0" smtClean="0">
                <a:solidFill>
                  <a:schemeClr val="tx1"/>
                </a:solidFill>
              </a:rPr>
              <a:t> </a:t>
            </a:r>
            <a:r>
              <a:rPr lang="ro-RO" sz="1000" b="1" kern="1200" dirty="0" smtClean="0">
                <a:solidFill>
                  <a:schemeClr val="tx1"/>
                </a:solidFill>
              </a:rPr>
              <a:t>Administrativ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 smtClean="0">
                <a:solidFill>
                  <a:schemeClr val="tx1"/>
                </a:solidFill>
              </a:rPr>
              <a:t>5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4142232" y="242088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3928489" y="3642745"/>
            <a:ext cx="715519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28662" y="4000504"/>
            <a:ext cx="4572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857224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2143108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6000760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643042" y="4929198"/>
            <a:ext cx="1285884" cy="147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6200000" flipV="1">
            <a:off x="1571604" y="5000636"/>
            <a:ext cx="143670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2928926" y="4929198"/>
            <a:ext cx="158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2143108" y="4857760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7215206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500694" y="4000504"/>
            <a:ext cx="1808180" cy="1588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23528" y="980728"/>
            <a:ext cx="3176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b="1" dirty="0" smtClean="0"/>
              <a:t>Consiliul Local al Municipiului Timişoara</a:t>
            </a:r>
          </a:p>
          <a:p>
            <a:r>
              <a:rPr lang="ro-RO" sz="1200" b="1" dirty="0" smtClean="0"/>
              <a:t>Anexa nr.  2  la  HCL nr. ______</a:t>
            </a:r>
            <a:r>
              <a:rPr lang="en-US" sz="1200" b="1" dirty="0" smtClean="0"/>
              <a:t> din </a:t>
            </a:r>
            <a:r>
              <a:rPr lang="ro-RO" sz="1200" b="1" dirty="0" smtClean="0"/>
              <a:t>__________           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3568" y="2490281"/>
            <a:ext cx="244827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Total </a:t>
            </a:r>
            <a:r>
              <a:rPr lang="en-US" sz="1100" b="1" dirty="0" err="1" smtClean="0"/>
              <a:t>posturi</a:t>
            </a:r>
            <a:r>
              <a:rPr lang="en-US" sz="1100" b="1" dirty="0" smtClean="0"/>
              <a:t>		 </a:t>
            </a:r>
            <a:r>
              <a:rPr lang="ro-RO" sz="1100" b="1" dirty="0" smtClean="0"/>
              <a:t> </a:t>
            </a:r>
            <a:r>
              <a:rPr lang="en-US" sz="1100" b="1" dirty="0" smtClean="0"/>
              <a:t> 6</a:t>
            </a:r>
            <a:r>
              <a:rPr lang="ro-RO" sz="1100" b="1" dirty="0" smtClean="0"/>
              <a:t>2</a:t>
            </a:r>
            <a:endParaRPr lang="en-US" sz="1100" b="1" dirty="0" smtClean="0"/>
          </a:p>
          <a:p>
            <a:r>
              <a:rPr lang="en-US" sz="1100" b="1" dirty="0" err="1" smtClean="0"/>
              <a:t>Func</a:t>
            </a:r>
            <a:r>
              <a:rPr lang="ro-RO" sz="1100" b="1" dirty="0" smtClean="0"/>
              <a:t>ţii publice		   </a:t>
            </a:r>
            <a:r>
              <a:rPr lang="en-US" sz="1100" b="1" dirty="0" smtClean="0"/>
              <a:t>5</a:t>
            </a:r>
            <a:r>
              <a:rPr lang="ro-RO" sz="1100" b="1" dirty="0" smtClean="0"/>
              <a:t>5</a:t>
            </a:r>
          </a:p>
          <a:p>
            <a:r>
              <a:rPr lang="ro-RO" sz="1100" b="1" dirty="0" smtClean="0"/>
              <a:t>    - de conducere	     </a:t>
            </a:r>
            <a:r>
              <a:rPr lang="en-US" sz="1100" b="1" dirty="0" smtClean="0"/>
              <a:t>6</a:t>
            </a:r>
            <a:endParaRPr lang="ro-RO" sz="1100" b="1" dirty="0" smtClean="0"/>
          </a:p>
          <a:p>
            <a:r>
              <a:rPr lang="ro-RO" sz="1100" b="1" dirty="0" smtClean="0"/>
              <a:t>    - de execuţie		   </a:t>
            </a:r>
            <a:r>
              <a:rPr lang="en-US" sz="1100" b="1" dirty="0" smtClean="0"/>
              <a:t>4</a:t>
            </a:r>
            <a:r>
              <a:rPr lang="ro-RO" sz="1100" b="1" dirty="0" smtClean="0"/>
              <a:t>9</a:t>
            </a:r>
          </a:p>
          <a:p>
            <a:r>
              <a:rPr lang="en-US" sz="1100" b="1" dirty="0" err="1" smtClean="0"/>
              <a:t>Func</a:t>
            </a:r>
            <a:r>
              <a:rPr lang="ro-RO" sz="1100" b="1" dirty="0" smtClean="0"/>
              <a:t>ţii contractuale de execuţie  </a:t>
            </a:r>
            <a:r>
              <a:rPr lang="en-US" sz="1100" b="1" dirty="0" smtClean="0"/>
              <a:t>  7</a:t>
            </a:r>
            <a:endParaRPr lang="ro-RO" sz="1100" b="1" dirty="0" smtClean="0"/>
          </a:p>
        </p:txBody>
      </p:sp>
      <p:sp>
        <p:nvSpPr>
          <p:cNvPr id="47" name="Freeform 46"/>
          <p:cNvSpPr/>
          <p:nvPr/>
        </p:nvSpPr>
        <p:spPr>
          <a:xfrm>
            <a:off x="6876256" y="4149080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err="1" smtClean="0">
                <a:solidFill>
                  <a:schemeClr val="tx1"/>
                </a:solidFill>
              </a:rPr>
              <a:t>Serviciul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</a:rPr>
              <a:t>Financiar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</a:rPr>
              <a:t>Administrativ</a:t>
            </a:r>
            <a:endParaRPr lang="ro-RO" sz="900" b="1" kern="1200" dirty="0" smtClean="0">
              <a:solidFill>
                <a:schemeClr val="tx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 smtClean="0">
                <a:solidFill>
                  <a:schemeClr val="tx1"/>
                </a:solidFill>
              </a:rPr>
              <a:t>1+1</a:t>
            </a:r>
            <a:r>
              <a:rPr lang="ro-RO" sz="900" b="1" dirty="0" smtClean="0">
                <a:solidFill>
                  <a:schemeClr val="tx1"/>
                </a:solidFill>
              </a:rPr>
              <a:t>0</a:t>
            </a:r>
            <a:endParaRPr lang="en-US" sz="900" b="1" kern="1200" dirty="0">
              <a:solidFill>
                <a:schemeClr val="tx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rot="5400000">
            <a:off x="6660802" y="5084614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7884938" y="5084614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732240" y="5013176"/>
            <a:ext cx="12241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7272300" y="4905164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491880" y="2564904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latin typeface="Arial Narrow" pitchFamily="34" charset="0"/>
              </a:rPr>
              <a:t>Direc</a:t>
            </a:r>
            <a:r>
              <a:rPr lang="ro-RO" sz="1200" b="1" dirty="0" smtClean="0">
                <a:latin typeface="Arial Narrow" pitchFamily="34" charset="0"/>
              </a:rPr>
              <a:t>ţia de Evidenţă a Persoanelor Timişoara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779912" y="2924944"/>
            <a:ext cx="10801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1000" b="1" dirty="0" smtClean="0">
                <a:latin typeface="Arial Narrow" pitchFamily="34" charset="0"/>
              </a:rPr>
              <a:t>Director executiv</a:t>
            </a:r>
          </a:p>
          <a:p>
            <a:pPr algn="ctr"/>
            <a:r>
              <a:rPr lang="ro-RO" sz="1000" b="1" dirty="0" smtClean="0">
                <a:latin typeface="Arial Narrow" pitchFamily="34" charset="0"/>
              </a:rPr>
              <a:t>1</a:t>
            </a:r>
            <a:endParaRPr lang="en-US" sz="1000" b="1" dirty="0" smtClean="0">
              <a:latin typeface="Arial Narrow" pitchFamily="34" charset="0"/>
            </a:endParaRPr>
          </a:p>
        </p:txBody>
      </p:sp>
      <p:sp>
        <p:nvSpPr>
          <p:cNvPr id="46" name="Freeform 45"/>
          <p:cNvSpPr/>
          <p:nvPr/>
        </p:nvSpPr>
        <p:spPr>
          <a:xfrm>
            <a:off x="1043608" y="1700807"/>
            <a:ext cx="1512168" cy="432049"/>
          </a:xfrm>
          <a:custGeom>
            <a:avLst/>
            <a:gdLst>
              <a:gd name="connsiteX0" fmla="*/ 0 w 1042316"/>
              <a:gd name="connsiteY0" fmla="*/ 0 h 468261"/>
              <a:gd name="connsiteX1" fmla="*/ 1042316 w 1042316"/>
              <a:gd name="connsiteY1" fmla="*/ 0 h 468261"/>
              <a:gd name="connsiteX2" fmla="*/ 1042316 w 1042316"/>
              <a:gd name="connsiteY2" fmla="*/ 468261 h 468261"/>
              <a:gd name="connsiteX3" fmla="*/ 0 w 1042316"/>
              <a:gd name="connsiteY3" fmla="*/ 468261 h 468261"/>
              <a:gd name="connsiteX4" fmla="*/ 0 w 1042316"/>
              <a:gd name="connsiteY4" fmla="*/ 0 h 468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2316" h="468261">
                <a:moveTo>
                  <a:pt x="0" y="0"/>
                </a:moveTo>
                <a:lnTo>
                  <a:pt x="1042316" y="0"/>
                </a:lnTo>
                <a:lnTo>
                  <a:pt x="1042316" y="468261"/>
                </a:lnTo>
                <a:lnTo>
                  <a:pt x="0" y="4682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9685" tIns="19685" rIns="19685" bIns="19685" numCol="1" spcCol="1270" anchor="ctr" anchorCtr="0">
            <a:noAutofit/>
          </a:bodyPr>
          <a:lstStyle/>
          <a:p>
            <a:pPr lvl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smtClean="0">
                <a:solidFill>
                  <a:schemeClr val="tx1"/>
                </a:solidFill>
              </a:rPr>
              <a:t>Primar</a:t>
            </a:r>
            <a:endParaRPr lang="ro-RO" sz="1400" b="1" kern="1200" dirty="0">
              <a:solidFill>
                <a:schemeClr val="tx1"/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555776" y="1916832"/>
            <a:ext cx="99614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57290" y="621508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Director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executiv</a:t>
            </a:r>
            <a:endParaRPr lang="en-US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o-RO" sz="1200" b="1" dirty="0" smtClean="0">
                <a:latin typeface="Times New Roman" pitchFamily="18" charset="0"/>
                <a:cs typeface="Times New Roman" pitchFamily="18" charset="0"/>
              </a:rPr>
              <a:t>ărciatu Vasile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364088" y="6165304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 smtClean="0">
                <a:latin typeface="Times New Roman" pitchFamily="18" charset="0"/>
                <a:cs typeface="Times New Roman" pitchFamily="18" charset="0"/>
              </a:rPr>
              <a:t>Şef birou </a:t>
            </a:r>
          </a:p>
          <a:p>
            <a:pPr algn="ctr"/>
            <a:r>
              <a:rPr lang="ro-RO" sz="1200" b="1" dirty="0" smtClean="0">
                <a:latin typeface="Times New Roman" pitchFamily="18" charset="0"/>
                <a:cs typeface="Times New Roman" pitchFamily="18" charset="0"/>
              </a:rPr>
              <a:t>Marinescu Medina 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Freeform 43"/>
          <p:cNvSpPr/>
          <p:nvPr/>
        </p:nvSpPr>
        <p:spPr>
          <a:xfrm>
            <a:off x="4214810" y="4143380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Compartiment Informatica</a:t>
            </a:r>
            <a:endParaRPr lang="ro-RO" sz="900" b="1" kern="1200" dirty="0" smtClean="0">
              <a:solidFill>
                <a:schemeClr val="tx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2</a:t>
            </a:r>
            <a:endParaRPr lang="ro-RO" sz="900" b="1" kern="1200" dirty="0" smtClean="0">
              <a:solidFill>
                <a:schemeClr val="tx1"/>
              </a:solidFill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 rot="5400000">
            <a:off x="4572000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3357554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Freeform 63"/>
          <p:cNvSpPr/>
          <p:nvPr/>
        </p:nvSpPr>
        <p:spPr>
          <a:xfrm>
            <a:off x="3071802" y="4143380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Compartiment Audit Public Intern</a:t>
            </a:r>
            <a:endParaRPr lang="ro-RO" sz="900" b="1" kern="1200" dirty="0" smtClean="0">
              <a:solidFill>
                <a:schemeClr val="tx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2</a:t>
            </a:r>
            <a:endParaRPr lang="ro-RO" sz="900" b="1" kern="1200" dirty="0" smtClean="0">
              <a:solidFill>
                <a:schemeClr val="tx1"/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rot="16200000" flipV="1">
            <a:off x="2857488" y="5000636"/>
            <a:ext cx="143670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98</Words>
  <Application>Microsoft Office PowerPoint</Application>
  <PresentationFormat>On-screen Show (4:3)</PresentationFormat>
  <Paragraphs>38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Organigrama Direcţiei de Evidenţă a Persoanelor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2009-07-14T14:38:31Z</dcterms:created>
  <dcterms:modified xsi:type="dcterms:W3CDTF">2014-06-03T08:26:59Z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TC101743251033</vt:lpwstr>
  </property>
</Properties>
</file>